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321" r:id="rId2"/>
    <p:sldId id="328" r:id="rId3"/>
    <p:sldId id="329" r:id="rId4"/>
    <p:sldId id="257" r:id="rId5"/>
    <p:sldId id="270" r:id="rId6"/>
    <p:sldId id="327" r:id="rId7"/>
    <p:sldId id="303" r:id="rId8"/>
    <p:sldId id="258" r:id="rId9"/>
    <p:sldId id="271" r:id="rId10"/>
    <p:sldId id="324" r:id="rId11"/>
    <p:sldId id="302" r:id="rId12"/>
    <p:sldId id="304" r:id="rId13"/>
    <p:sldId id="259" r:id="rId14"/>
    <p:sldId id="273" r:id="rId15"/>
    <p:sldId id="306" r:id="rId16"/>
    <p:sldId id="323" r:id="rId17"/>
    <p:sldId id="326" r:id="rId18"/>
    <p:sldId id="274" r:id="rId19"/>
    <p:sldId id="305" r:id="rId20"/>
    <p:sldId id="261" r:id="rId21"/>
    <p:sldId id="308" r:id="rId22"/>
    <p:sldId id="285" r:id="rId23"/>
    <p:sldId id="317" r:id="rId24"/>
    <p:sldId id="325" r:id="rId25"/>
    <p:sldId id="315" r:id="rId26"/>
    <p:sldId id="330" r:id="rId27"/>
    <p:sldId id="310" r:id="rId28"/>
    <p:sldId id="309" r:id="rId29"/>
    <p:sldId id="260" r:id="rId30"/>
    <p:sldId id="282" r:id="rId31"/>
    <p:sldId id="262" r:id="rId32"/>
    <p:sldId id="311" r:id="rId33"/>
    <p:sldId id="312" r:id="rId34"/>
    <p:sldId id="313" r:id="rId35"/>
    <p:sldId id="319" r:id="rId36"/>
    <p:sldId id="290" r:id="rId37"/>
    <p:sldId id="320" r:id="rId38"/>
    <p:sldId id="263" r:id="rId39"/>
    <p:sldId id="295" r:id="rId40"/>
    <p:sldId id="264" r:id="rId41"/>
    <p:sldId id="296" r:id="rId42"/>
    <p:sldId id="284" r:id="rId43"/>
    <p:sldId id="265" r:id="rId44"/>
    <p:sldId id="318" r:id="rId45"/>
    <p:sldId id="314" r:id="rId46"/>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CD320-8974-AE40-A79E-55A1428F012A}" v="51" dt="2021-03-31T01:37:06.4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5"/>
    <p:restoredTop sz="86798"/>
  </p:normalViewPr>
  <p:slideViewPr>
    <p:cSldViewPr>
      <p:cViewPr varScale="1">
        <p:scale>
          <a:sx n="102" d="100"/>
          <a:sy n="102" d="100"/>
        </p:scale>
        <p:origin x="137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FAECD320-8974-AE40-A79E-55A1428F012A}"/>
    <pc:docChg chg="undo custSel addSld modSld">
      <pc:chgData name="文婷 柴" userId="cc3e45de-2f49-4c89-aeff-00e7b5b5da7e" providerId="ADAL" clId="{FAECD320-8974-AE40-A79E-55A1428F012A}" dt="2021-03-31T01:42:49.437" v="1863" actId="20577"/>
      <pc:docMkLst>
        <pc:docMk/>
      </pc:docMkLst>
      <pc:sldChg chg="addSp modSp mod modNotesTx">
        <pc:chgData name="文婷 柴" userId="cc3e45de-2f49-4c89-aeff-00e7b5b5da7e" providerId="ADAL" clId="{FAECD320-8974-AE40-A79E-55A1428F012A}" dt="2021-03-31T01:37:05.948" v="1676" actId="20577"/>
        <pc:sldMkLst>
          <pc:docMk/>
          <pc:sldMk cId="0" sldId="259"/>
        </pc:sldMkLst>
        <pc:spChg chg="add mod">
          <ac:chgData name="文婷 柴" userId="cc3e45de-2f49-4c89-aeff-00e7b5b5da7e" providerId="ADAL" clId="{FAECD320-8974-AE40-A79E-55A1428F012A}" dt="2021-03-31T01:35:19.336" v="1675" actId="1076"/>
          <ac:spMkLst>
            <pc:docMk/>
            <pc:sldMk cId="0" sldId="259"/>
            <ac:spMk id="3" creationId="{E04CD7D7-105D-1B44-9D71-2A203D718F4C}"/>
          </ac:spMkLst>
        </pc:spChg>
        <pc:spChg chg="mod">
          <ac:chgData name="文婷 柴" userId="cc3e45de-2f49-4c89-aeff-00e7b5b5da7e" providerId="ADAL" clId="{FAECD320-8974-AE40-A79E-55A1428F012A}" dt="2021-03-31T01:32:05.535" v="1667" actId="113"/>
          <ac:spMkLst>
            <pc:docMk/>
            <pc:sldMk cId="0" sldId="259"/>
            <ac:spMk id="15" creationId="{00000000-0000-0000-0000-000000000000}"/>
          </ac:spMkLst>
        </pc:spChg>
      </pc:sldChg>
      <pc:sldChg chg="modSp mod">
        <pc:chgData name="文婷 柴" userId="cc3e45de-2f49-4c89-aeff-00e7b5b5da7e" providerId="ADAL" clId="{FAECD320-8974-AE40-A79E-55A1428F012A}" dt="2021-03-26T07:54:25.432" v="18" actId="1076"/>
        <pc:sldMkLst>
          <pc:docMk/>
          <pc:sldMk cId="0" sldId="262"/>
        </pc:sldMkLst>
        <pc:spChg chg="mod">
          <ac:chgData name="文婷 柴" userId="cc3e45de-2f49-4c89-aeff-00e7b5b5da7e" providerId="ADAL" clId="{FAECD320-8974-AE40-A79E-55A1428F012A}" dt="2021-03-26T07:54:25.432" v="18" actId="1076"/>
          <ac:spMkLst>
            <pc:docMk/>
            <pc:sldMk cId="0" sldId="262"/>
            <ac:spMk id="3" creationId="{00000000-0000-0000-0000-000000000000}"/>
          </ac:spMkLst>
        </pc:spChg>
      </pc:sldChg>
      <pc:sldChg chg="modSp mod">
        <pc:chgData name="文婷 柴" userId="cc3e45de-2f49-4c89-aeff-00e7b5b5da7e" providerId="ADAL" clId="{FAECD320-8974-AE40-A79E-55A1428F012A}" dt="2021-03-31T00:43:57.228" v="931" actId="14100"/>
        <pc:sldMkLst>
          <pc:docMk/>
          <pc:sldMk cId="0" sldId="265"/>
        </pc:sldMkLst>
        <pc:spChg chg="mod">
          <ac:chgData name="文婷 柴" userId="cc3e45de-2f49-4c89-aeff-00e7b5b5da7e" providerId="ADAL" clId="{FAECD320-8974-AE40-A79E-55A1428F012A}" dt="2021-03-31T00:43:43.695" v="928" actId="1076"/>
          <ac:spMkLst>
            <pc:docMk/>
            <pc:sldMk cId="0" sldId="265"/>
            <ac:spMk id="5" creationId="{00000000-0000-0000-0000-000000000000}"/>
          </ac:spMkLst>
        </pc:spChg>
        <pc:picChg chg="mod">
          <ac:chgData name="文婷 柴" userId="cc3e45de-2f49-4c89-aeff-00e7b5b5da7e" providerId="ADAL" clId="{FAECD320-8974-AE40-A79E-55A1428F012A}" dt="2021-03-31T00:43:57.228" v="931" actId="14100"/>
          <ac:picMkLst>
            <pc:docMk/>
            <pc:sldMk cId="0" sldId="265"/>
            <ac:picMk id="4" creationId="{00000000-0000-0000-0000-000000000000}"/>
          </ac:picMkLst>
        </pc:picChg>
      </pc:sldChg>
      <pc:sldChg chg="modSp">
        <pc:chgData name="文婷 柴" userId="cc3e45de-2f49-4c89-aeff-00e7b5b5da7e" providerId="ADAL" clId="{FAECD320-8974-AE40-A79E-55A1428F012A}" dt="2021-03-26T07:53:09.333" v="15" actId="113"/>
        <pc:sldMkLst>
          <pc:docMk/>
          <pc:sldMk cId="0" sldId="308"/>
        </pc:sldMkLst>
        <pc:spChg chg="mod">
          <ac:chgData name="文婷 柴" userId="cc3e45de-2f49-4c89-aeff-00e7b5b5da7e" providerId="ADAL" clId="{FAECD320-8974-AE40-A79E-55A1428F012A}" dt="2021-03-26T07:53:09.333" v="15" actId="113"/>
          <ac:spMkLst>
            <pc:docMk/>
            <pc:sldMk cId="0" sldId="308"/>
            <ac:spMk id="5" creationId="{00000000-0000-0000-0000-000000000000}"/>
          </ac:spMkLst>
        </pc:spChg>
      </pc:sldChg>
      <pc:sldChg chg="modSp mod">
        <pc:chgData name="文婷 柴" userId="cc3e45de-2f49-4c89-aeff-00e7b5b5da7e" providerId="ADAL" clId="{FAECD320-8974-AE40-A79E-55A1428F012A}" dt="2021-03-26T07:53:56.551" v="16" actId="14100"/>
        <pc:sldMkLst>
          <pc:docMk/>
          <pc:sldMk cId="0" sldId="310"/>
        </pc:sldMkLst>
        <pc:spChg chg="mod">
          <ac:chgData name="文婷 柴" userId="cc3e45de-2f49-4c89-aeff-00e7b5b5da7e" providerId="ADAL" clId="{FAECD320-8974-AE40-A79E-55A1428F012A}" dt="2021-03-26T07:53:56.551" v="16" actId="14100"/>
          <ac:spMkLst>
            <pc:docMk/>
            <pc:sldMk cId="0" sldId="310"/>
            <ac:spMk id="3" creationId="{00000000-0000-0000-0000-000000000000}"/>
          </ac:spMkLst>
        </pc:spChg>
      </pc:sldChg>
      <pc:sldChg chg="modSp mod">
        <pc:chgData name="文婷 柴" userId="cc3e45de-2f49-4c89-aeff-00e7b5b5da7e" providerId="ADAL" clId="{FAECD320-8974-AE40-A79E-55A1428F012A}" dt="2021-03-26T07:54:44.343" v="20" actId="27636"/>
        <pc:sldMkLst>
          <pc:docMk/>
          <pc:sldMk cId="0" sldId="311"/>
        </pc:sldMkLst>
        <pc:spChg chg="mod">
          <ac:chgData name="文婷 柴" userId="cc3e45de-2f49-4c89-aeff-00e7b5b5da7e" providerId="ADAL" clId="{FAECD320-8974-AE40-A79E-55A1428F012A}" dt="2021-03-26T07:54:44.343" v="20" actId="27636"/>
          <ac:spMkLst>
            <pc:docMk/>
            <pc:sldMk cId="0" sldId="311"/>
            <ac:spMk id="3" creationId="{00000000-0000-0000-0000-000000000000}"/>
          </ac:spMkLst>
        </pc:spChg>
      </pc:sldChg>
      <pc:sldChg chg="addSp modSp mod">
        <pc:chgData name="文婷 柴" userId="cc3e45de-2f49-4c89-aeff-00e7b5b5da7e" providerId="ADAL" clId="{FAECD320-8974-AE40-A79E-55A1428F012A}" dt="2021-03-31T00:35:06.542" v="920" actId="20577"/>
        <pc:sldMkLst>
          <pc:docMk/>
          <pc:sldMk cId="1630192295" sldId="315"/>
        </pc:sldMkLst>
        <pc:spChg chg="mod">
          <ac:chgData name="文婷 柴" userId="cc3e45de-2f49-4c89-aeff-00e7b5b5da7e" providerId="ADAL" clId="{FAECD320-8974-AE40-A79E-55A1428F012A}" dt="2021-03-31T00:32:27.596" v="864" actId="255"/>
          <ac:spMkLst>
            <pc:docMk/>
            <pc:sldMk cId="1630192295" sldId="315"/>
            <ac:spMk id="4" creationId="{00000000-0000-0000-0000-000000000000}"/>
          </ac:spMkLst>
        </pc:spChg>
        <pc:spChg chg="add mod">
          <ac:chgData name="文婷 柴" userId="cc3e45de-2f49-4c89-aeff-00e7b5b5da7e" providerId="ADAL" clId="{FAECD320-8974-AE40-A79E-55A1428F012A}" dt="2021-03-31T00:35:06.542" v="920" actId="20577"/>
          <ac:spMkLst>
            <pc:docMk/>
            <pc:sldMk cId="1630192295" sldId="315"/>
            <ac:spMk id="5" creationId="{1454993F-7F5E-894D-9BB4-7BFBE967F3B6}"/>
          </ac:spMkLst>
        </pc:spChg>
        <pc:graphicFrameChg chg="add mod modGraphic">
          <ac:chgData name="文婷 柴" userId="cc3e45de-2f49-4c89-aeff-00e7b5b5da7e" providerId="ADAL" clId="{FAECD320-8974-AE40-A79E-55A1428F012A}" dt="2021-03-31T00:34:19.334" v="887" actId="1076"/>
          <ac:graphicFrameMkLst>
            <pc:docMk/>
            <pc:sldMk cId="1630192295" sldId="315"/>
            <ac:graphicFrameMk id="6" creationId="{37B73A53-8A9A-234D-A756-FCB804DEE949}"/>
          </ac:graphicFrameMkLst>
        </pc:graphicFrameChg>
        <pc:picChg chg="mod">
          <ac:chgData name="文婷 柴" userId="cc3e45de-2f49-4c89-aeff-00e7b5b5da7e" providerId="ADAL" clId="{FAECD320-8974-AE40-A79E-55A1428F012A}" dt="2021-03-31T00:32:16.463" v="862" actId="1076"/>
          <ac:picMkLst>
            <pc:docMk/>
            <pc:sldMk cId="1630192295" sldId="315"/>
            <ac:picMk id="3" creationId="{00000000-0000-0000-0000-000000000000}"/>
          </ac:picMkLst>
        </pc:picChg>
      </pc:sldChg>
      <pc:sldChg chg="modSp mod">
        <pc:chgData name="文婷 柴" userId="cc3e45de-2f49-4c89-aeff-00e7b5b5da7e" providerId="ADAL" clId="{FAECD320-8974-AE40-A79E-55A1428F012A}" dt="2021-03-26T07:52:27.015" v="14" actId="1076"/>
        <pc:sldMkLst>
          <pc:docMk/>
          <pc:sldMk cId="213839407" sldId="323"/>
        </pc:sldMkLst>
        <pc:spChg chg="mod">
          <ac:chgData name="文婷 柴" userId="cc3e45de-2f49-4c89-aeff-00e7b5b5da7e" providerId="ADAL" clId="{FAECD320-8974-AE40-A79E-55A1428F012A}" dt="2021-03-26T07:52:27.015" v="14" actId="1076"/>
          <ac:spMkLst>
            <pc:docMk/>
            <pc:sldMk cId="213839407" sldId="323"/>
            <ac:spMk id="3" creationId="{1E25FD24-106B-3A41-A50E-3151F7AAC73D}"/>
          </ac:spMkLst>
        </pc:spChg>
      </pc:sldChg>
      <pc:sldChg chg="addSp delSp modSp mod">
        <pc:chgData name="文婷 柴" userId="cc3e45de-2f49-4c89-aeff-00e7b5b5da7e" providerId="ADAL" clId="{FAECD320-8974-AE40-A79E-55A1428F012A}" dt="2021-03-26T07:52:16.352" v="13" actId="1076"/>
        <pc:sldMkLst>
          <pc:docMk/>
          <pc:sldMk cId="1027042708" sldId="326"/>
        </pc:sldMkLst>
        <pc:spChg chg="add del mod">
          <ac:chgData name="文婷 柴" userId="cc3e45de-2f49-4c89-aeff-00e7b5b5da7e" providerId="ADAL" clId="{FAECD320-8974-AE40-A79E-55A1428F012A}" dt="2021-03-26T07:51:47.476" v="7" actId="478"/>
          <ac:spMkLst>
            <pc:docMk/>
            <pc:sldMk cId="1027042708" sldId="326"/>
            <ac:spMk id="2" creationId="{302C3977-2734-CC4B-AF7F-05083C8F2574}"/>
          </ac:spMkLst>
        </pc:spChg>
        <pc:picChg chg="mod">
          <ac:chgData name="文婷 柴" userId="cc3e45de-2f49-4c89-aeff-00e7b5b5da7e" providerId="ADAL" clId="{FAECD320-8974-AE40-A79E-55A1428F012A}" dt="2021-03-26T07:51:04.975" v="0" actId="1076"/>
          <ac:picMkLst>
            <pc:docMk/>
            <pc:sldMk cId="1027042708" sldId="326"/>
            <ac:picMk id="3" creationId="{A47F0050-BF08-774B-B960-6B22A498594C}"/>
          </ac:picMkLst>
        </pc:picChg>
        <pc:picChg chg="add mod">
          <ac:chgData name="文婷 柴" userId="cc3e45de-2f49-4c89-aeff-00e7b5b5da7e" providerId="ADAL" clId="{FAECD320-8974-AE40-A79E-55A1428F012A}" dt="2021-03-26T07:52:16.352" v="13" actId="1076"/>
          <ac:picMkLst>
            <pc:docMk/>
            <pc:sldMk cId="1027042708" sldId="326"/>
            <ac:picMk id="5" creationId="{65300010-BE9A-5B47-94F7-6DCAFAB927D2}"/>
          </ac:picMkLst>
        </pc:picChg>
      </pc:sldChg>
      <pc:sldChg chg="modSp new mod">
        <pc:chgData name="文婷 柴" userId="cc3e45de-2f49-4c89-aeff-00e7b5b5da7e" providerId="ADAL" clId="{FAECD320-8974-AE40-A79E-55A1428F012A}" dt="2021-03-31T00:27:00.590" v="848" actId="179"/>
        <pc:sldMkLst>
          <pc:docMk/>
          <pc:sldMk cId="2442334662" sldId="328"/>
        </pc:sldMkLst>
        <pc:spChg chg="mod">
          <ac:chgData name="文婷 柴" userId="cc3e45de-2f49-4c89-aeff-00e7b5b5da7e" providerId="ADAL" clId="{FAECD320-8974-AE40-A79E-55A1428F012A}" dt="2021-03-26T09:54:27.330" v="44" actId="20577"/>
          <ac:spMkLst>
            <pc:docMk/>
            <pc:sldMk cId="2442334662" sldId="328"/>
            <ac:spMk id="2" creationId="{86787B4F-E522-C84B-9B53-E29796EB02B3}"/>
          </ac:spMkLst>
        </pc:spChg>
        <pc:spChg chg="mod">
          <ac:chgData name="文婷 柴" userId="cc3e45de-2f49-4c89-aeff-00e7b5b5da7e" providerId="ADAL" clId="{FAECD320-8974-AE40-A79E-55A1428F012A}" dt="2021-03-31T00:27:00.590" v="848" actId="179"/>
          <ac:spMkLst>
            <pc:docMk/>
            <pc:sldMk cId="2442334662" sldId="328"/>
            <ac:spMk id="3" creationId="{DF2FB7D8-58E0-884C-8358-9BAB23ABF0E8}"/>
          </ac:spMkLst>
        </pc:spChg>
      </pc:sldChg>
      <pc:sldChg chg="modSp add mod">
        <pc:chgData name="文婷 柴" userId="cc3e45de-2f49-4c89-aeff-00e7b5b5da7e" providerId="ADAL" clId="{FAECD320-8974-AE40-A79E-55A1428F012A}" dt="2021-03-31T01:42:49.437" v="1863" actId="20577"/>
        <pc:sldMkLst>
          <pc:docMk/>
          <pc:sldMk cId="2529330239" sldId="329"/>
        </pc:sldMkLst>
        <pc:spChg chg="mod">
          <ac:chgData name="文婷 柴" userId="cc3e45de-2f49-4c89-aeff-00e7b5b5da7e" providerId="ADAL" clId="{FAECD320-8974-AE40-A79E-55A1428F012A}" dt="2021-03-31T00:35:22.949" v="921" actId="20577"/>
          <ac:spMkLst>
            <pc:docMk/>
            <pc:sldMk cId="2529330239" sldId="329"/>
            <ac:spMk id="2" creationId="{86787B4F-E522-C84B-9B53-E29796EB02B3}"/>
          </ac:spMkLst>
        </pc:spChg>
        <pc:spChg chg="mod">
          <ac:chgData name="文婷 柴" userId="cc3e45de-2f49-4c89-aeff-00e7b5b5da7e" providerId="ADAL" clId="{FAECD320-8974-AE40-A79E-55A1428F012A}" dt="2021-03-31T01:42:49.437" v="1863" actId="20577"/>
          <ac:spMkLst>
            <pc:docMk/>
            <pc:sldMk cId="2529330239" sldId="329"/>
            <ac:spMk id="3" creationId="{DF2FB7D8-58E0-884C-8358-9BAB23ABF0E8}"/>
          </ac:spMkLst>
        </pc:spChg>
      </pc:sldChg>
      <pc:sldChg chg="modSp new mod">
        <pc:chgData name="文婷 柴" userId="cc3e45de-2f49-4c89-aeff-00e7b5b5da7e" providerId="ADAL" clId="{FAECD320-8974-AE40-A79E-55A1428F012A}" dt="2021-03-31T00:38:58.838" v="925" actId="20577"/>
        <pc:sldMkLst>
          <pc:docMk/>
          <pc:sldMk cId="2593635761" sldId="330"/>
        </pc:sldMkLst>
        <pc:spChg chg="mod">
          <ac:chgData name="文婷 柴" userId="cc3e45de-2f49-4c89-aeff-00e7b5b5da7e" providerId="ADAL" clId="{FAECD320-8974-AE40-A79E-55A1428F012A}" dt="2021-03-31T00:38:23.638" v="924"/>
          <ac:spMkLst>
            <pc:docMk/>
            <pc:sldMk cId="2593635761" sldId="330"/>
            <ac:spMk id="2" creationId="{B8D599F4-AD44-5946-AC4C-BD3FC3B0D03C}"/>
          </ac:spMkLst>
        </pc:spChg>
        <pc:spChg chg="mod">
          <ac:chgData name="文婷 柴" userId="cc3e45de-2f49-4c89-aeff-00e7b5b5da7e" providerId="ADAL" clId="{FAECD320-8974-AE40-A79E-55A1428F012A}" dt="2021-03-31T00:38:58.838" v="925" actId="20577"/>
          <ac:spMkLst>
            <pc:docMk/>
            <pc:sldMk cId="2593635761" sldId="330"/>
            <ac:spMk id="3" creationId="{CD90C7AC-3E80-1C41-B911-377F43ABA2F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FC9A67C-BF81-4095-A820-E1C581EC405A}" type="datetimeFigureOut">
              <a:rPr lang="zh-CN" altLang="en-US" smtClean="0"/>
              <a:t>2021/3/31</a:t>
            </a:fld>
            <a:endParaRPr lang="zh-CN" altLang="en-US"/>
          </a:p>
        </p:txBody>
      </p:sp>
      <p:sp>
        <p:nvSpPr>
          <p:cNvPr id="4" name="页脚占位符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F3849AFD-8D79-4010-8B72-EDF2D56FEF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FC106641-99EC-4D03-98BA-ADE88E02BE8F}" type="datetimeFigureOut">
              <a:rPr lang="en-US" smtClean="0"/>
              <a:pPr/>
              <a:t>3/31/21</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1997FFC-BC88-4FBA-BE5C-FCA0293EE6D0}" type="slidenum">
              <a:rPr lang="en-GB" smtClean="0"/>
              <a:pPr/>
              <a:t>‹#›</a:t>
            </a:fld>
            <a:endParaRPr lang="en-GB"/>
          </a:p>
        </p:txBody>
      </p:sp>
    </p:spTree>
    <p:extLst>
      <p:ext uri="{BB962C8B-B14F-4D97-AF65-F5344CB8AC3E}">
        <p14:creationId xmlns:p14="http://schemas.microsoft.com/office/powerpoint/2010/main" val="262278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The heart has two types of valves: the atrioventricular (AV) and semilunar.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 semilunar valves are shaped like half moons and have three cusps, or flaps. </a:t>
            </a:r>
          </a:p>
          <a:p>
            <a:r>
              <a:rPr lang="en-US" altLang="zh-CN" sz="1200" b="0" i="0" u="none" strike="noStrike" kern="1200" dirty="0">
                <a:solidFill>
                  <a:schemeClr val="tx1"/>
                </a:solidFill>
                <a:effectLst/>
                <a:latin typeface="+mn-lt"/>
                <a:ea typeface="+mn-ea"/>
                <a:cs typeface="+mn-cs"/>
              </a:rPr>
              <a:t>Semilunar</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valve,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either of two heart valves of which one occurs between the heart and the aorta and the other between the heart and pulmonary artery and that consist of three crescent-shaped flaps that are forced apart by pressure in the ventricles during systole and pushed together by pressure in the arteries during diastole and which prevent regurgitation of blood into the ventricles.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semilunar valves (SV) are two valve structures that sit between the right ventricle and the pulmonary artery and between the left ventricle and the aorta. The flaps of the valves open and close to allow the unidirectional flow of blood out of the heart, while preventing backflow of blood. The valve between the left ventricle and aorta is called the aortic valve and the valve between the pulmonary artery and right ventricle is called the pulmonary valve.</a:t>
            </a:r>
            <a:endParaRPr kumimoji="1" lang="zh-CN" altLang="en-US" dirty="0"/>
          </a:p>
        </p:txBody>
      </p:sp>
      <p:sp>
        <p:nvSpPr>
          <p:cNvPr id="4" name="灯片编号占位符 3"/>
          <p:cNvSpPr>
            <a:spLocks noGrp="1"/>
          </p:cNvSpPr>
          <p:nvPr>
            <p:ph type="sldNum" sz="quarter" idx="5"/>
          </p:nvPr>
        </p:nvSpPr>
        <p:spPr/>
        <p:txBody>
          <a:bodyPr/>
          <a:lstStyle/>
          <a:p>
            <a:fld id="{81997FFC-BC88-4FBA-BE5C-FCA0293EE6D0}" type="slidenum">
              <a:rPr lang="en-GB" smtClean="0"/>
              <a:pPr/>
              <a:t>13</a:t>
            </a:fld>
            <a:endParaRPr lang="en-GB"/>
          </a:p>
        </p:txBody>
      </p:sp>
    </p:spTree>
    <p:extLst>
      <p:ext uri="{BB962C8B-B14F-4D97-AF65-F5344CB8AC3E}">
        <p14:creationId xmlns:p14="http://schemas.microsoft.com/office/powerpoint/2010/main" val="396047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106783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1423243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A04544-8A08-49AB-AD05-82713D85E61E}" type="slidenum">
              <a:rPr lang="en-GB" smtClean="0"/>
              <a:pPr/>
              <a:t>‹#›</a:t>
            </a:fld>
            <a:endParaRPr lang="en-GB"/>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8641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3624400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A04544-8A08-49AB-AD05-82713D85E61E}" type="slidenum">
              <a:rPr lang="en-GB" smtClean="0"/>
              <a:pPr/>
              <a:t>‹#›</a:t>
            </a:fld>
            <a:endParaRPr lang="en-GB"/>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16039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3712079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165083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611103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390249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374282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1101803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8" name="Footer Placeholder 7"/>
          <p:cNvSpPr>
            <a:spLocks noGrp="1"/>
          </p:cNvSpPr>
          <p:nvPr>
            <p:ph type="ftr" sz="quarter" idx="11"/>
          </p:nvPr>
        </p:nvSpPr>
        <p:spPr/>
        <p:txBody>
          <a:bodyPr/>
          <a:lstStyle/>
          <a:p>
            <a:endParaRPr lang="en-GB"/>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2085000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4" name="Footer Placeholder 3"/>
          <p:cNvSpPr>
            <a:spLocks noGrp="1"/>
          </p:cNvSpPr>
          <p:nvPr>
            <p:ph type="ftr" sz="quarter" idx="11"/>
          </p:nvPr>
        </p:nvSpPr>
        <p:spPr/>
        <p:txBody>
          <a:bodyPr/>
          <a:lstStyle/>
          <a:p>
            <a:endParaRPr lang="en-GB"/>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428391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2502322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1681020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6FB57CCE-6309-497D-B51B-6A6F212C27FB}" type="datetimeFigureOut">
              <a:rPr lang="en-GB" smtClean="0"/>
              <a:pPr/>
              <a:t>31/03/2021</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6AA04544-8A08-49AB-AD05-82713D85E61E}" type="slidenum">
              <a:rPr lang="en-GB" smtClean="0"/>
              <a:pPr/>
              <a:t>‹#›</a:t>
            </a:fld>
            <a:endParaRPr lang="en-GB"/>
          </a:p>
        </p:txBody>
      </p:sp>
    </p:spTree>
    <p:extLst>
      <p:ext uri="{BB962C8B-B14F-4D97-AF65-F5344CB8AC3E}">
        <p14:creationId xmlns:p14="http://schemas.microsoft.com/office/powerpoint/2010/main" val="349608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6FB57CCE-6309-497D-B51B-6A6F212C27FB}" type="datetimeFigureOut">
              <a:rPr lang="en-GB" smtClean="0"/>
              <a:pPr/>
              <a:t>31/03/2021</a:t>
            </a:fld>
            <a:endParaRPr lang="en-GB"/>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6AA04544-8A08-49AB-AD05-82713D85E61E}" type="slidenum">
              <a:rPr lang="en-GB" smtClean="0"/>
              <a:pPr/>
              <a:t>‹#›</a:t>
            </a:fld>
            <a:endParaRPr lang="en-GB"/>
          </a:p>
        </p:txBody>
      </p:sp>
    </p:spTree>
    <p:extLst>
      <p:ext uri="{BB962C8B-B14F-4D97-AF65-F5344CB8AC3E}">
        <p14:creationId xmlns:p14="http://schemas.microsoft.com/office/powerpoint/2010/main" val="1409917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khanacademy.org/science/high-school-biology/hs-human-body-systems/hs-the-circulatory-and-respiratory-systems/v/meet-the-hear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hyperlink" Target="http://www.histologyguide.org/slidebox/09-cardiovascular-system.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www.abpischools.org.uk/res/coResourceImport/resources04/heart/heart8.cfm" TargetMode="External"/><Relationship Id="rId2" Type="http://schemas.openxmlformats.org/officeDocument/2006/relationships/hyperlink" Target="http://inteleducationresources.intel.co.uk/content/keystage4/biology/pc/modules/blood_and_circulation/circulation" TargetMode="External"/><Relationship Id="rId1" Type="http://schemas.openxmlformats.org/officeDocument/2006/relationships/slideLayout" Target="../slideLayouts/slideLayout2.xml"/><Relationship Id="rId4" Type="http://schemas.openxmlformats.org/officeDocument/2006/relationships/hyperlink" Target="https://www.fi.edu/heart-engine-of-lif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249DD-0024-AD45-B035-A20D8FF6B2B5}"/>
              </a:ext>
            </a:extLst>
          </p:cNvPr>
          <p:cNvSpPr>
            <a:spLocks noGrp="1"/>
          </p:cNvSpPr>
          <p:nvPr>
            <p:ph type="ctrTitle"/>
          </p:nvPr>
        </p:nvSpPr>
        <p:spPr>
          <a:xfrm>
            <a:off x="1942416" y="2348880"/>
            <a:ext cx="6878056" cy="2262781"/>
          </a:xfrm>
        </p:spPr>
        <p:txBody>
          <a:bodyPr>
            <a:normAutofit fontScale="90000"/>
          </a:bodyPr>
          <a:lstStyle/>
          <a:p>
            <a:r>
              <a:rPr kumimoji="1" lang="en-US" altLang="zh-CN" dirty="0"/>
              <a:t>Transport</a:t>
            </a:r>
            <a:r>
              <a:rPr kumimoji="1" lang="zh-CN" altLang="en-US" dirty="0"/>
              <a:t> </a:t>
            </a:r>
            <a:r>
              <a:rPr kumimoji="1" lang="en-US" altLang="zh-CN" dirty="0"/>
              <a:t>in</a:t>
            </a:r>
            <a:r>
              <a:rPr kumimoji="1" lang="zh-CN" altLang="en-US" dirty="0"/>
              <a:t> </a:t>
            </a:r>
            <a:r>
              <a:rPr kumimoji="1" lang="en-US" altLang="zh-CN" dirty="0"/>
              <a:t>humans</a:t>
            </a:r>
            <a:r>
              <a:rPr kumimoji="1" lang="zh-CN" altLang="en-US" dirty="0"/>
              <a:t> </a:t>
            </a:r>
            <a:r>
              <a:rPr kumimoji="1" lang="en-US" altLang="zh-CN" dirty="0"/>
              <a:t>-</a:t>
            </a:r>
            <a:r>
              <a:rPr kumimoji="1" lang="zh-CN" altLang="en-US" dirty="0"/>
              <a:t> </a:t>
            </a:r>
            <a:br>
              <a:rPr kumimoji="1" lang="en-US" altLang="zh-CN" dirty="0"/>
            </a:br>
            <a:r>
              <a:rPr kumimoji="1" lang="en-US" altLang="zh-CN" dirty="0"/>
              <a:t>The</a:t>
            </a:r>
            <a:r>
              <a:rPr kumimoji="1" lang="zh-CN" altLang="en-US" dirty="0"/>
              <a:t> </a:t>
            </a:r>
            <a:r>
              <a:rPr kumimoji="1" lang="en-US" altLang="zh-CN" dirty="0"/>
              <a:t>circulatory</a:t>
            </a:r>
            <a:r>
              <a:rPr kumimoji="1" lang="zh-CN" altLang="en-US" dirty="0"/>
              <a:t> </a:t>
            </a:r>
            <a:r>
              <a:rPr kumimoji="1" lang="en-US" altLang="zh-CN" dirty="0"/>
              <a:t>system</a:t>
            </a:r>
            <a:endParaRPr kumimoji="1" lang="zh-CN" altLang="en-US" dirty="0"/>
          </a:p>
        </p:txBody>
      </p:sp>
      <p:sp>
        <p:nvSpPr>
          <p:cNvPr id="3" name="副标题 2">
            <a:extLst>
              <a:ext uri="{FF2B5EF4-FFF2-40B4-BE49-F238E27FC236}">
                <a16:creationId xmlns:a16="http://schemas.microsoft.com/office/drawing/2014/main" id="{A79F3530-CE68-B544-BE00-5D4E0517F93B}"/>
              </a:ext>
            </a:extLst>
          </p:cNvPr>
          <p:cNvSpPr>
            <a:spLocks noGrp="1"/>
          </p:cNvSpPr>
          <p:nvPr>
            <p:ph type="subTitle" idx="1"/>
          </p:nvPr>
        </p:nvSpPr>
        <p:spPr/>
        <p:txBody>
          <a:bodyPr>
            <a:normAutofit/>
          </a:bodyPr>
          <a:lstStyle/>
          <a:p>
            <a:r>
              <a:rPr kumimoji="1" lang="en-US" altLang="zh-CN" dirty="0"/>
              <a:t>IGCSE</a:t>
            </a:r>
            <a:r>
              <a:rPr kumimoji="1" lang="zh-CN" altLang="en-US" dirty="0"/>
              <a:t> </a:t>
            </a:r>
            <a:r>
              <a:rPr kumimoji="1" lang="en-US" altLang="zh-CN" dirty="0"/>
              <a:t>Biology</a:t>
            </a:r>
          </a:p>
          <a:p>
            <a:r>
              <a:rPr kumimoji="1" lang="en-US" altLang="zh-CN" dirty="0"/>
              <a:t>Wendy</a:t>
            </a:r>
            <a:r>
              <a:rPr kumimoji="1" lang="zh-CN" altLang="en-US" dirty="0"/>
              <a:t> </a:t>
            </a:r>
            <a:r>
              <a:rPr kumimoji="1" lang="en-US" altLang="zh-CN" dirty="0"/>
              <a:t>Chai</a:t>
            </a:r>
            <a:endParaRPr kumimoji="1" lang="zh-CN" altLang="en-US" dirty="0"/>
          </a:p>
        </p:txBody>
      </p:sp>
      <p:sp>
        <p:nvSpPr>
          <p:cNvPr id="7" name="文本框 6">
            <a:extLst>
              <a:ext uri="{FF2B5EF4-FFF2-40B4-BE49-F238E27FC236}">
                <a16:creationId xmlns:a16="http://schemas.microsoft.com/office/drawing/2014/main" id="{A49D8019-89B1-8D4A-AFEC-95B3BD514145}"/>
              </a:ext>
            </a:extLst>
          </p:cNvPr>
          <p:cNvSpPr txBox="1"/>
          <p:nvPr/>
        </p:nvSpPr>
        <p:spPr>
          <a:xfrm>
            <a:off x="5589859" y="116632"/>
            <a:ext cx="3528391" cy="1754326"/>
          </a:xfrm>
          <a:prstGeom prst="rect">
            <a:avLst/>
          </a:prstGeom>
          <a:noFill/>
        </p:spPr>
        <p:txBody>
          <a:bodyPr wrap="square" rtlCol="0">
            <a:spAutoFit/>
          </a:bodyPr>
          <a:lstStyle/>
          <a:p>
            <a:r>
              <a:rPr kumimoji="1" lang="en-US" altLang="zh-CN" dirty="0">
                <a:hlinkClick r:id="rId2"/>
              </a:rPr>
              <a:t>https://www.khanacademy.org/science/high-school-biology/hs-human-body-systems/hs-the-circulatory-and-respiratory-systems/v/meet-the-heart</a:t>
            </a:r>
            <a:r>
              <a:rPr kumimoji="1" lang="zh-CN" altLang="en-US" dirty="0"/>
              <a:t> </a:t>
            </a:r>
          </a:p>
        </p:txBody>
      </p:sp>
    </p:spTree>
    <p:extLst>
      <p:ext uri="{BB962C8B-B14F-4D97-AF65-F5344CB8AC3E}">
        <p14:creationId xmlns:p14="http://schemas.microsoft.com/office/powerpoint/2010/main" val="217788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9B987-9B50-F445-ABE9-F0507242ACBF}"/>
              </a:ext>
            </a:extLst>
          </p:cNvPr>
          <p:cNvSpPr>
            <a:spLocks noGrp="1"/>
          </p:cNvSpPr>
          <p:nvPr>
            <p:ph type="title"/>
          </p:nvPr>
        </p:nvSpPr>
        <p:spPr>
          <a:xfrm>
            <a:off x="524255" y="1412776"/>
            <a:ext cx="4280011" cy="1280890"/>
          </a:xfrm>
        </p:spPr>
        <p:txBody>
          <a:bodyPr>
            <a:normAutofit fontScale="90000"/>
          </a:bodyPr>
          <a:lstStyle/>
          <a:p>
            <a:r>
              <a:rPr lang="en-GB" altLang="zh-CN" dirty="0"/>
              <a:t>Double circulation – pulmonary system</a:t>
            </a:r>
            <a:endParaRPr kumimoji="1" lang="zh-CN" altLang="en-US" dirty="0"/>
          </a:p>
        </p:txBody>
      </p:sp>
      <p:pic>
        <p:nvPicPr>
          <p:cNvPr id="4" name="图片 3">
            <a:extLst>
              <a:ext uri="{FF2B5EF4-FFF2-40B4-BE49-F238E27FC236}">
                <a16:creationId xmlns:a16="http://schemas.microsoft.com/office/drawing/2014/main" id="{B2056994-0695-D14B-B8C6-B5C96FA8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680" y="3736504"/>
            <a:ext cx="5184576" cy="2821984"/>
          </a:xfrm>
          <a:prstGeom prst="rect">
            <a:avLst/>
          </a:prstGeom>
        </p:spPr>
      </p:pic>
      <p:pic>
        <p:nvPicPr>
          <p:cNvPr id="6" name="图片 5">
            <a:extLst>
              <a:ext uri="{FF2B5EF4-FFF2-40B4-BE49-F238E27FC236}">
                <a16:creationId xmlns:a16="http://schemas.microsoft.com/office/drawing/2014/main" id="{B1360ED2-D1C5-D643-8BDA-CCB27D4EE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9337"/>
            <a:ext cx="3514093" cy="3736504"/>
          </a:xfrm>
          <a:prstGeom prst="rect">
            <a:avLst/>
          </a:prstGeom>
        </p:spPr>
      </p:pic>
      <p:pic>
        <p:nvPicPr>
          <p:cNvPr id="5" name="图片 4">
            <a:extLst>
              <a:ext uri="{FF2B5EF4-FFF2-40B4-BE49-F238E27FC236}">
                <a16:creationId xmlns:a16="http://schemas.microsoft.com/office/drawing/2014/main" id="{F7DB2317-B1B7-6B46-A72B-6047D7DAF278}"/>
              </a:ext>
            </a:extLst>
          </p:cNvPr>
          <p:cNvPicPr>
            <a:picLocks noChangeAspect="1"/>
          </p:cNvPicPr>
          <p:nvPr/>
        </p:nvPicPr>
        <p:blipFill>
          <a:blip r:embed="rId4"/>
          <a:stretch>
            <a:fillRect/>
          </a:stretch>
        </p:blipFill>
        <p:spPr>
          <a:xfrm>
            <a:off x="13455" y="3603744"/>
            <a:ext cx="3965171" cy="2973879"/>
          </a:xfrm>
          <a:prstGeom prst="rect">
            <a:avLst/>
          </a:prstGeom>
        </p:spPr>
      </p:pic>
    </p:spTree>
    <p:extLst>
      <p:ext uri="{BB962C8B-B14F-4D97-AF65-F5344CB8AC3E}">
        <p14:creationId xmlns:p14="http://schemas.microsoft.com/office/powerpoint/2010/main" val="43069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Advantages of a double circulation</a:t>
            </a:r>
          </a:p>
        </p:txBody>
      </p:sp>
      <p:sp>
        <p:nvSpPr>
          <p:cNvPr id="3" name="Content Placeholder 2"/>
          <p:cNvSpPr>
            <a:spLocks noGrp="1"/>
          </p:cNvSpPr>
          <p:nvPr>
            <p:ph idx="1"/>
          </p:nvPr>
        </p:nvSpPr>
        <p:spPr/>
        <p:txBody>
          <a:bodyPr/>
          <a:lstStyle/>
          <a:p>
            <a:r>
              <a:rPr lang="en-GB" dirty="0"/>
              <a:t>In a fish pressure is lost in the capillaries in the gills.</a:t>
            </a:r>
          </a:p>
          <a:p>
            <a:r>
              <a:rPr lang="en-GB" dirty="0"/>
              <a:t>Oxygenated blood can be pumped round the body at a </a:t>
            </a:r>
            <a:r>
              <a:rPr lang="en-GB" b="1" dirty="0"/>
              <a:t>higher pressure </a:t>
            </a:r>
            <a:r>
              <a:rPr lang="en-GB" dirty="0"/>
              <a:t>and, therefore, </a:t>
            </a:r>
            <a:r>
              <a:rPr lang="en-GB" b="1" dirty="0"/>
              <a:t>faster</a:t>
            </a:r>
            <a:r>
              <a:rPr lang="en-GB" dirty="0"/>
              <a:t> in a mammal than in a fish.</a:t>
            </a:r>
          </a:p>
          <a:p>
            <a:r>
              <a:rPr lang="en-GB" dirty="0"/>
              <a:t>This provides a </a:t>
            </a:r>
            <a:r>
              <a:rPr lang="en-GB" b="1" dirty="0"/>
              <a:t>more efficient</a:t>
            </a:r>
            <a:r>
              <a:rPr lang="en-GB" dirty="0"/>
              <a:t> system in mammals than in fish.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heart structure</a:t>
            </a:r>
          </a:p>
        </p:txBody>
      </p:sp>
      <p:pic>
        <p:nvPicPr>
          <p:cNvPr id="4" name="Content Placeholder 3" descr="bfy_human_06_22_heartdiag.jpg"/>
          <p:cNvPicPr>
            <a:picLocks noGrp="1" noChangeAspect="1"/>
          </p:cNvPicPr>
          <p:nvPr>
            <p:ph idx="4294967295"/>
          </p:nvPr>
        </p:nvPicPr>
        <p:blipFill>
          <a:blip r:embed="rId2" cstate="print"/>
          <a:stretch>
            <a:fillRect/>
          </a:stretch>
        </p:blipFill>
        <p:spPr>
          <a:xfrm>
            <a:off x="388423" y="1637581"/>
            <a:ext cx="4032250" cy="5083175"/>
          </a:xfrm>
        </p:spPr>
      </p:pic>
      <p:sp>
        <p:nvSpPr>
          <p:cNvPr id="7" name="TextBox 6"/>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8" name="TextBox 7"/>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9" name="TextBox 8"/>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10" name="TextBox 9"/>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12" name="TextBox 11"/>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13" name="TextBox 12"/>
          <p:cNvSpPr txBox="1"/>
          <p:nvPr/>
        </p:nvSpPr>
        <p:spPr>
          <a:xfrm>
            <a:off x="3995936" y="4365104"/>
            <a:ext cx="1512168" cy="646331"/>
          </a:xfrm>
          <a:prstGeom prst="rect">
            <a:avLst/>
          </a:prstGeom>
          <a:solidFill>
            <a:schemeClr val="accent2">
              <a:lumMod val="60000"/>
              <a:lumOff val="40000"/>
            </a:schemeClr>
          </a:solidFill>
        </p:spPr>
        <p:txBody>
          <a:bodyPr wrap="square" rtlCol="0">
            <a:spAutoFit/>
          </a:bodyPr>
          <a:lstStyle/>
          <a:p>
            <a:r>
              <a:rPr lang="en-GB" dirty="0"/>
              <a:t>Bicuspid</a:t>
            </a:r>
            <a:r>
              <a:rPr lang="en-US" altLang="zh-CN" dirty="0"/>
              <a:t>/</a:t>
            </a:r>
            <a:r>
              <a:rPr lang="zh-CN" altLang="en-US" dirty="0"/>
              <a:t> </a:t>
            </a:r>
            <a:r>
              <a:rPr lang="en-US" altLang="zh-CN" dirty="0"/>
              <a:t>mitral</a:t>
            </a:r>
            <a:r>
              <a:rPr lang="en-GB" dirty="0"/>
              <a:t> valve</a:t>
            </a:r>
          </a:p>
        </p:txBody>
      </p:sp>
      <p:sp>
        <p:nvSpPr>
          <p:cNvPr id="14" name="TextBox 13"/>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16" name="Straight Arrow Connector 15"/>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69642" y="2487666"/>
            <a:ext cx="2714612" cy="4401205"/>
          </a:xfrm>
          <a:prstGeom prst="rect">
            <a:avLst/>
          </a:prstGeom>
          <a:noFill/>
        </p:spPr>
        <p:txBody>
          <a:bodyPr wrap="square" rtlCol="0">
            <a:spAutoFit/>
          </a:bodyPr>
          <a:lstStyle/>
          <a:p>
            <a:r>
              <a:rPr lang="en-GB" sz="2000" dirty="0"/>
              <a:t>The heart is made up of </a:t>
            </a:r>
            <a:r>
              <a:rPr lang="en-GB" sz="2000" b="1" dirty="0"/>
              <a:t>four chambers</a:t>
            </a:r>
            <a:r>
              <a:rPr lang="en-GB" sz="2000" dirty="0"/>
              <a:t>:</a:t>
            </a:r>
          </a:p>
          <a:p>
            <a:r>
              <a:rPr lang="en-GB" sz="2000" dirty="0"/>
              <a:t>two upper </a:t>
            </a:r>
            <a:r>
              <a:rPr lang="en-GB" sz="2000" b="1" dirty="0"/>
              <a:t>atria</a:t>
            </a:r>
            <a:r>
              <a:rPr lang="en-GB" sz="2000" dirty="0"/>
              <a:t> and two lower </a:t>
            </a:r>
            <a:r>
              <a:rPr lang="en-GB" sz="2000" b="1" dirty="0"/>
              <a:t>ventricles</a:t>
            </a:r>
            <a:r>
              <a:rPr lang="en-GB" sz="2000" dirty="0"/>
              <a:t>.</a:t>
            </a:r>
          </a:p>
          <a:p>
            <a:endParaRPr lang="en-GB" sz="2000" dirty="0"/>
          </a:p>
          <a:p>
            <a:r>
              <a:rPr lang="en-GB" sz="2000" dirty="0"/>
              <a:t>The left and right sides of the heart are separated by the </a:t>
            </a:r>
            <a:r>
              <a:rPr lang="en-GB" sz="2000" b="1" dirty="0"/>
              <a:t>septum</a:t>
            </a:r>
            <a:r>
              <a:rPr lang="en-GB" sz="2000" dirty="0"/>
              <a:t> – which separates deoxygenated from oxygenated blood.</a:t>
            </a:r>
          </a:p>
          <a:p>
            <a:endParaRPr lang="en-GB" sz="2000" dirty="0"/>
          </a:p>
        </p:txBody>
      </p:sp>
      <p:pic>
        <p:nvPicPr>
          <p:cNvPr id="17" name="Content Placeholder 3" descr="bennoa-16181-diastole_systole.jpg">
            <a:extLst>
              <a:ext uri="{FF2B5EF4-FFF2-40B4-BE49-F238E27FC236}">
                <a16:creationId xmlns:a16="http://schemas.microsoft.com/office/drawing/2014/main" id="{8A07DA72-4B26-B44D-B8F5-143771E5907C}"/>
              </a:ext>
            </a:extLst>
          </p:cNvPr>
          <p:cNvPicPr>
            <a:picLocks noChangeAspect="1"/>
          </p:cNvPicPr>
          <p:nvPr/>
        </p:nvPicPr>
        <p:blipFill>
          <a:blip r:embed="rId3" cstate="print"/>
          <a:srcRect t="6996" r="55619" b="16636"/>
          <a:stretch>
            <a:fillRect/>
          </a:stretch>
        </p:blipFill>
        <p:spPr>
          <a:xfrm>
            <a:off x="7176076" y="0"/>
            <a:ext cx="1944216" cy="23631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fade">
                                      <p:cBhvr>
                                        <p:cTn id="17" dur="500"/>
                                        <p:tgtEl>
                                          <p:spTgt spid="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heart structure</a:t>
            </a:r>
          </a:p>
        </p:txBody>
      </p:sp>
      <p:pic>
        <p:nvPicPr>
          <p:cNvPr id="17" name="Content Placeholder 3" descr="bfy_human_06_22_heartdiag.jpg">
            <a:extLst>
              <a:ext uri="{FF2B5EF4-FFF2-40B4-BE49-F238E27FC236}">
                <a16:creationId xmlns:a16="http://schemas.microsoft.com/office/drawing/2014/main" id="{BDE0933B-4D85-5A48-89F4-991978349946}"/>
              </a:ext>
            </a:extLst>
          </p:cNvPr>
          <p:cNvPicPr>
            <a:picLocks noGrp="1" noChangeAspect="1"/>
          </p:cNvPicPr>
          <p:nvPr>
            <p:ph idx="4294967295"/>
          </p:nvPr>
        </p:nvPicPr>
        <p:blipFill>
          <a:blip r:embed="rId3" cstate="print"/>
          <a:stretch>
            <a:fillRect/>
          </a:stretch>
        </p:blipFill>
        <p:spPr>
          <a:xfrm>
            <a:off x="467742" y="1702516"/>
            <a:ext cx="4032250" cy="5083175"/>
          </a:xfrm>
        </p:spPr>
      </p:pic>
      <p:sp>
        <p:nvSpPr>
          <p:cNvPr id="15" name="TextBox 14"/>
          <p:cNvSpPr txBox="1"/>
          <p:nvPr/>
        </p:nvSpPr>
        <p:spPr>
          <a:xfrm>
            <a:off x="6348534" y="2111365"/>
            <a:ext cx="2594270" cy="3785652"/>
          </a:xfrm>
          <a:prstGeom prst="rect">
            <a:avLst/>
          </a:prstGeom>
          <a:noFill/>
        </p:spPr>
        <p:txBody>
          <a:bodyPr wrap="square" rtlCol="0">
            <a:spAutoFit/>
          </a:bodyPr>
          <a:lstStyle/>
          <a:p>
            <a:r>
              <a:rPr lang="en-GB" sz="2000" dirty="0"/>
              <a:t>Valves, including the </a:t>
            </a:r>
            <a:r>
              <a:rPr lang="en-GB" sz="2000" b="1" dirty="0"/>
              <a:t>tricuspid</a:t>
            </a:r>
            <a:r>
              <a:rPr lang="en-GB" sz="2000" dirty="0"/>
              <a:t>, </a:t>
            </a:r>
            <a:r>
              <a:rPr lang="en-GB" sz="2000" b="1" dirty="0"/>
              <a:t>bicuspid/ mitral</a:t>
            </a:r>
            <a:r>
              <a:rPr lang="en-GB" sz="2000" dirty="0"/>
              <a:t> and</a:t>
            </a:r>
            <a:r>
              <a:rPr lang="zh-CN" altLang="en-US" sz="2000" dirty="0"/>
              <a:t> </a:t>
            </a:r>
            <a:r>
              <a:rPr lang="en-US" altLang="zh-CN" sz="2000" dirty="0"/>
              <a:t>2</a:t>
            </a:r>
            <a:r>
              <a:rPr lang="en-GB" sz="2000" dirty="0"/>
              <a:t> </a:t>
            </a:r>
            <a:r>
              <a:rPr lang="en-GB" sz="2000" b="1" dirty="0"/>
              <a:t>semi-lunar</a:t>
            </a:r>
            <a:r>
              <a:rPr lang="zh-CN" altLang="en-US" sz="2000" b="1" dirty="0"/>
              <a:t> </a:t>
            </a:r>
            <a:r>
              <a:rPr lang="en-US" altLang="zh-CN" sz="2000" dirty="0"/>
              <a:t>valves</a:t>
            </a:r>
            <a:r>
              <a:rPr lang="en-GB" sz="2000" dirty="0"/>
              <a:t> (in aorta and pulmonary artery, not shown) make sure the blood can only flow in </a:t>
            </a:r>
            <a:r>
              <a:rPr lang="en-GB" sz="2000" b="1" dirty="0"/>
              <a:t>one direction </a:t>
            </a:r>
            <a:r>
              <a:rPr lang="en-GB" sz="2000" dirty="0"/>
              <a:t>(do not flow backwards).</a:t>
            </a:r>
          </a:p>
        </p:txBody>
      </p:sp>
      <p:sp>
        <p:nvSpPr>
          <p:cNvPr id="18" name="TextBox 6">
            <a:extLst>
              <a:ext uri="{FF2B5EF4-FFF2-40B4-BE49-F238E27FC236}">
                <a16:creationId xmlns:a16="http://schemas.microsoft.com/office/drawing/2014/main" id="{EE5C39BE-E947-0643-B32E-6C892AA8FC82}"/>
              </a:ext>
            </a:extLst>
          </p:cNvPr>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19" name="TextBox 7">
            <a:extLst>
              <a:ext uri="{FF2B5EF4-FFF2-40B4-BE49-F238E27FC236}">
                <a16:creationId xmlns:a16="http://schemas.microsoft.com/office/drawing/2014/main" id="{00979F38-085F-7646-909E-515C1CF99DCD}"/>
              </a:ext>
            </a:extLst>
          </p:cNvPr>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20" name="TextBox 8">
            <a:extLst>
              <a:ext uri="{FF2B5EF4-FFF2-40B4-BE49-F238E27FC236}">
                <a16:creationId xmlns:a16="http://schemas.microsoft.com/office/drawing/2014/main" id="{688FCF31-E8EC-D441-A970-9BE2AD294B51}"/>
              </a:ext>
            </a:extLst>
          </p:cNvPr>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21" name="TextBox 9">
            <a:extLst>
              <a:ext uri="{FF2B5EF4-FFF2-40B4-BE49-F238E27FC236}">
                <a16:creationId xmlns:a16="http://schemas.microsoft.com/office/drawing/2014/main" id="{7DA986AB-73AB-F64E-BA44-A6917C61AD83}"/>
              </a:ext>
            </a:extLst>
          </p:cNvPr>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22" name="TextBox 11">
            <a:extLst>
              <a:ext uri="{FF2B5EF4-FFF2-40B4-BE49-F238E27FC236}">
                <a16:creationId xmlns:a16="http://schemas.microsoft.com/office/drawing/2014/main" id="{4E2704D0-4DB1-5D4A-8F83-1514568C9B6E}"/>
              </a:ext>
            </a:extLst>
          </p:cNvPr>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24" name="TextBox 13">
            <a:extLst>
              <a:ext uri="{FF2B5EF4-FFF2-40B4-BE49-F238E27FC236}">
                <a16:creationId xmlns:a16="http://schemas.microsoft.com/office/drawing/2014/main" id="{5AD1F5D0-735A-AC48-9CA8-A1C91B3B8F8D}"/>
              </a:ext>
            </a:extLst>
          </p:cNvPr>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25" name="Straight Arrow Connector 15">
            <a:extLst>
              <a:ext uri="{FF2B5EF4-FFF2-40B4-BE49-F238E27FC236}">
                <a16:creationId xmlns:a16="http://schemas.microsoft.com/office/drawing/2014/main" id="{44B68764-324E-8446-9D60-DBE9B34A5671}"/>
              </a:ext>
            </a:extLst>
          </p:cNvPr>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12">
            <a:extLst>
              <a:ext uri="{FF2B5EF4-FFF2-40B4-BE49-F238E27FC236}">
                <a16:creationId xmlns:a16="http://schemas.microsoft.com/office/drawing/2014/main" id="{CBDC54F7-436B-6744-9F4A-5A6679B857DE}"/>
              </a:ext>
            </a:extLst>
          </p:cNvPr>
          <p:cNvSpPr txBox="1"/>
          <p:nvPr/>
        </p:nvSpPr>
        <p:spPr>
          <a:xfrm>
            <a:off x="4139952" y="4412069"/>
            <a:ext cx="1512168" cy="646331"/>
          </a:xfrm>
          <a:prstGeom prst="rect">
            <a:avLst/>
          </a:prstGeom>
          <a:solidFill>
            <a:schemeClr val="accent2">
              <a:lumMod val="60000"/>
              <a:lumOff val="40000"/>
            </a:schemeClr>
          </a:solidFill>
        </p:spPr>
        <p:txBody>
          <a:bodyPr wrap="square" rtlCol="0">
            <a:spAutoFit/>
          </a:bodyPr>
          <a:lstStyle/>
          <a:p>
            <a:r>
              <a:rPr lang="en-GB" dirty="0"/>
              <a:t>Bicuspid</a:t>
            </a:r>
            <a:r>
              <a:rPr lang="en-US" altLang="zh-CN" dirty="0"/>
              <a:t>/</a:t>
            </a:r>
            <a:r>
              <a:rPr lang="zh-CN" altLang="en-US" dirty="0"/>
              <a:t> </a:t>
            </a:r>
            <a:r>
              <a:rPr lang="en-US" altLang="zh-CN" dirty="0"/>
              <a:t>mitral</a:t>
            </a:r>
            <a:r>
              <a:rPr lang="en-GB" dirty="0"/>
              <a:t> valve</a:t>
            </a:r>
          </a:p>
        </p:txBody>
      </p:sp>
      <p:sp>
        <p:nvSpPr>
          <p:cNvPr id="3" name="矩形 2">
            <a:extLst>
              <a:ext uri="{FF2B5EF4-FFF2-40B4-BE49-F238E27FC236}">
                <a16:creationId xmlns:a16="http://schemas.microsoft.com/office/drawing/2014/main" id="{E04CD7D7-105D-1B44-9D71-2A203D718F4C}"/>
              </a:ext>
            </a:extLst>
          </p:cNvPr>
          <p:cNvSpPr/>
          <p:nvPr/>
        </p:nvSpPr>
        <p:spPr>
          <a:xfrm>
            <a:off x="4687937" y="6103382"/>
            <a:ext cx="4374283" cy="646331"/>
          </a:xfrm>
          <a:prstGeom prst="rect">
            <a:avLst/>
          </a:prstGeom>
        </p:spPr>
        <p:txBody>
          <a:bodyPr wrap="square">
            <a:spAutoFit/>
          </a:bodyPr>
          <a:lstStyle/>
          <a:p>
            <a:r>
              <a:rPr lang="zh-CN" altLang="en-US" dirty="0"/>
              <a:t>https://www.infobloom.com/what-are-semilunar-valves.htm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Blood circulation</a:t>
            </a:r>
          </a:p>
        </p:txBody>
      </p:sp>
      <p:sp>
        <p:nvSpPr>
          <p:cNvPr id="17" name="TextBox 16"/>
          <p:cNvSpPr txBox="1"/>
          <p:nvPr/>
        </p:nvSpPr>
        <p:spPr>
          <a:xfrm>
            <a:off x="6444208" y="1791036"/>
            <a:ext cx="2448272" cy="4431983"/>
          </a:xfrm>
          <a:prstGeom prst="rect">
            <a:avLst/>
          </a:prstGeom>
          <a:noFill/>
        </p:spPr>
        <p:txBody>
          <a:bodyPr wrap="square" rtlCol="0">
            <a:spAutoFit/>
          </a:bodyPr>
          <a:lstStyle/>
          <a:p>
            <a:r>
              <a:rPr lang="en-GB" sz="2400" dirty="0"/>
              <a:t>Blood from the body enters the heart by the </a:t>
            </a:r>
            <a:r>
              <a:rPr lang="en-GB" sz="2400" b="1" dirty="0"/>
              <a:t>vena cava</a:t>
            </a:r>
            <a:r>
              <a:rPr lang="en-GB" sz="2400" dirty="0"/>
              <a:t>.</a:t>
            </a:r>
          </a:p>
          <a:p>
            <a:endParaRPr lang="en-GB" sz="2400" dirty="0"/>
          </a:p>
          <a:p>
            <a:r>
              <a:rPr lang="en-GB" sz="2400" b="1" dirty="0"/>
              <a:t>Deoxygenated</a:t>
            </a:r>
            <a:r>
              <a:rPr lang="en-GB" sz="2400" dirty="0"/>
              <a:t> blood is pumped to the </a:t>
            </a:r>
            <a:r>
              <a:rPr lang="en-GB" sz="2400" b="1" dirty="0"/>
              <a:t>lungs</a:t>
            </a:r>
            <a:r>
              <a:rPr lang="en-GB" sz="2400" dirty="0"/>
              <a:t> in the </a:t>
            </a:r>
            <a:r>
              <a:rPr lang="en-GB" sz="2400" b="1" dirty="0"/>
              <a:t>pulmonary artery</a:t>
            </a:r>
            <a:r>
              <a:rPr lang="en-GB" sz="2400" dirty="0"/>
              <a:t>.</a:t>
            </a:r>
          </a:p>
          <a:p>
            <a:endParaRPr lang="en-GB" dirty="0"/>
          </a:p>
        </p:txBody>
      </p:sp>
      <p:pic>
        <p:nvPicPr>
          <p:cNvPr id="15" name="Content Placeholder 3" descr="bfy_human_06_22_heartdiag.jpg">
            <a:extLst>
              <a:ext uri="{FF2B5EF4-FFF2-40B4-BE49-F238E27FC236}">
                <a16:creationId xmlns:a16="http://schemas.microsoft.com/office/drawing/2014/main" id="{D9BF3FAC-9239-D342-93B5-AAAA1B125B1F}"/>
              </a:ext>
            </a:extLst>
          </p:cNvPr>
          <p:cNvPicPr>
            <a:picLocks noChangeAspect="1"/>
          </p:cNvPicPr>
          <p:nvPr/>
        </p:nvPicPr>
        <p:blipFill>
          <a:blip r:embed="rId2" cstate="print"/>
          <a:stretch>
            <a:fillRect/>
          </a:stretch>
        </p:blipFill>
        <p:spPr>
          <a:xfrm>
            <a:off x="395536" y="1628800"/>
            <a:ext cx="4032448" cy="5082918"/>
          </a:xfrm>
          <a:prstGeom prst="rect">
            <a:avLst/>
          </a:prstGeom>
        </p:spPr>
      </p:pic>
      <p:sp>
        <p:nvSpPr>
          <p:cNvPr id="18" name="TextBox 6">
            <a:extLst>
              <a:ext uri="{FF2B5EF4-FFF2-40B4-BE49-F238E27FC236}">
                <a16:creationId xmlns:a16="http://schemas.microsoft.com/office/drawing/2014/main" id="{C15E799D-7360-524D-900A-ED59601D857E}"/>
              </a:ext>
            </a:extLst>
          </p:cNvPr>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19" name="TextBox 7">
            <a:extLst>
              <a:ext uri="{FF2B5EF4-FFF2-40B4-BE49-F238E27FC236}">
                <a16:creationId xmlns:a16="http://schemas.microsoft.com/office/drawing/2014/main" id="{6620BAFE-8050-5F44-A906-BA49B8321DC0}"/>
              </a:ext>
            </a:extLst>
          </p:cNvPr>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20" name="TextBox 8">
            <a:extLst>
              <a:ext uri="{FF2B5EF4-FFF2-40B4-BE49-F238E27FC236}">
                <a16:creationId xmlns:a16="http://schemas.microsoft.com/office/drawing/2014/main" id="{8EC1E4EB-D183-6441-88EA-5B2002CDE1FD}"/>
              </a:ext>
            </a:extLst>
          </p:cNvPr>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21" name="TextBox 9">
            <a:extLst>
              <a:ext uri="{FF2B5EF4-FFF2-40B4-BE49-F238E27FC236}">
                <a16:creationId xmlns:a16="http://schemas.microsoft.com/office/drawing/2014/main" id="{FD729985-726F-C94B-9632-5BC77AA816B6}"/>
              </a:ext>
            </a:extLst>
          </p:cNvPr>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22" name="TextBox 11">
            <a:extLst>
              <a:ext uri="{FF2B5EF4-FFF2-40B4-BE49-F238E27FC236}">
                <a16:creationId xmlns:a16="http://schemas.microsoft.com/office/drawing/2014/main" id="{6CFB9453-FE15-5C41-91AD-6DABC0D45AD9}"/>
              </a:ext>
            </a:extLst>
          </p:cNvPr>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24" name="TextBox 13">
            <a:extLst>
              <a:ext uri="{FF2B5EF4-FFF2-40B4-BE49-F238E27FC236}">
                <a16:creationId xmlns:a16="http://schemas.microsoft.com/office/drawing/2014/main" id="{E16E6ED8-4C6F-6640-9111-68CF72CF4648}"/>
              </a:ext>
            </a:extLst>
          </p:cNvPr>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25" name="Straight Arrow Connector 15">
            <a:extLst>
              <a:ext uri="{FF2B5EF4-FFF2-40B4-BE49-F238E27FC236}">
                <a16:creationId xmlns:a16="http://schemas.microsoft.com/office/drawing/2014/main" id="{816F8880-74ED-4E43-8FFF-99D23531C8DA}"/>
              </a:ext>
            </a:extLst>
          </p:cNvPr>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12">
            <a:extLst>
              <a:ext uri="{FF2B5EF4-FFF2-40B4-BE49-F238E27FC236}">
                <a16:creationId xmlns:a16="http://schemas.microsoft.com/office/drawing/2014/main" id="{EB2AF20D-179C-A94E-867B-327FE5C05B4D}"/>
              </a:ext>
            </a:extLst>
          </p:cNvPr>
          <p:cNvSpPr txBox="1"/>
          <p:nvPr/>
        </p:nvSpPr>
        <p:spPr>
          <a:xfrm>
            <a:off x="4103948" y="4509120"/>
            <a:ext cx="1512168" cy="646331"/>
          </a:xfrm>
          <a:prstGeom prst="rect">
            <a:avLst/>
          </a:prstGeom>
          <a:solidFill>
            <a:schemeClr val="accent2">
              <a:lumMod val="60000"/>
              <a:lumOff val="40000"/>
            </a:schemeClr>
          </a:solidFill>
        </p:spPr>
        <p:txBody>
          <a:bodyPr wrap="square" rtlCol="0">
            <a:spAutoFit/>
          </a:bodyPr>
          <a:lstStyle/>
          <a:p>
            <a:r>
              <a:rPr lang="en-GB" dirty="0"/>
              <a:t>Bicuspid</a:t>
            </a:r>
            <a:r>
              <a:rPr lang="en-US" altLang="zh-CN" dirty="0"/>
              <a:t>/</a:t>
            </a:r>
            <a:r>
              <a:rPr lang="zh-CN" altLang="en-US" dirty="0"/>
              <a:t> </a:t>
            </a:r>
            <a:r>
              <a:rPr lang="en-US" altLang="zh-CN" dirty="0"/>
              <a:t>mitral</a:t>
            </a:r>
            <a:r>
              <a:rPr lang="en-GB" dirty="0"/>
              <a:t> valve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Blood circulation</a:t>
            </a:r>
            <a:endParaRPr lang="en-GB" dirty="0"/>
          </a:p>
        </p:txBody>
      </p:sp>
      <p:sp>
        <p:nvSpPr>
          <p:cNvPr id="17" name="TextBox 16"/>
          <p:cNvSpPr txBox="1"/>
          <p:nvPr/>
        </p:nvSpPr>
        <p:spPr>
          <a:xfrm>
            <a:off x="6588224" y="1412776"/>
            <a:ext cx="2376264" cy="3785652"/>
          </a:xfrm>
          <a:prstGeom prst="rect">
            <a:avLst/>
          </a:prstGeom>
          <a:noFill/>
        </p:spPr>
        <p:txBody>
          <a:bodyPr wrap="square" rtlCol="0">
            <a:spAutoFit/>
          </a:bodyPr>
          <a:lstStyle/>
          <a:p>
            <a:r>
              <a:rPr lang="en-GB" sz="2400" b="1" dirty="0"/>
              <a:t>Oxygenated</a:t>
            </a:r>
            <a:r>
              <a:rPr lang="en-GB" sz="2400" dirty="0"/>
              <a:t> blood returns to the heart from the lungs in the </a:t>
            </a:r>
            <a:r>
              <a:rPr lang="en-GB" sz="2400" b="1" dirty="0"/>
              <a:t>pulmonary vein</a:t>
            </a:r>
            <a:r>
              <a:rPr lang="en-GB" sz="2400" dirty="0"/>
              <a:t>.</a:t>
            </a:r>
          </a:p>
          <a:p>
            <a:endParaRPr lang="en-GB" sz="2400" dirty="0"/>
          </a:p>
          <a:p>
            <a:r>
              <a:rPr lang="en-GB" sz="2400" dirty="0"/>
              <a:t>Blood is finally pumped to the rest of the </a:t>
            </a:r>
            <a:r>
              <a:rPr lang="en-GB" sz="2400" b="1" dirty="0"/>
              <a:t>body</a:t>
            </a:r>
            <a:r>
              <a:rPr lang="en-GB" sz="2400" dirty="0"/>
              <a:t> in the </a:t>
            </a:r>
            <a:r>
              <a:rPr lang="en-GB" sz="2400" b="1" dirty="0"/>
              <a:t>aorta</a:t>
            </a:r>
            <a:r>
              <a:rPr lang="en-GB" sz="2400" dirty="0"/>
              <a:t>.</a:t>
            </a:r>
          </a:p>
        </p:txBody>
      </p:sp>
      <p:pic>
        <p:nvPicPr>
          <p:cNvPr id="15" name="Content Placeholder 3" descr="bfy_human_06_22_heartdiag.jpg">
            <a:extLst>
              <a:ext uri="{FF2B5EF4-FFF2-40B4-BE49-F238E27FC236}">
                <a16:creationId xmlns:a16="http://schemas.microsoft.com/office/drawing/2014/main" id="{75E516C9-9FFC-1042-BB6A-C3746F864FE3}"/>
              </a:ext>
            </a:extLst>
          </p:cNvPr>
          <p:cNvPicPr>
            <a:picLocks noChangeAspect="1"/>
          </p:cNvPicPr>
          <p:nvPr/>
        </p:nvPicPr>
        <p:blipFill>
          <a:blip r:embed="rId2" cstate="print"/>
          <a:stretch>
            <a:fillRect/>
          </a:stretch>
        </p:blipFill>
        <p:spPr>
          <a:xfrm>
            <a:off x="395536" y="1628800"/>
            <a:ext cx="4032448" cy="5082918"/>
          </a:xfrm>
          <a:prstGeom prst="rect">
            <a:avLst/>
          </a:prstGeom>
        </p:spPr>
      </p:pic>
      <p:sp>
        <p:nvSpPr>
          <p:cNvPr id="18" name="TextBox 6">
            <a:extLst>
              <a:ext uri="{FF2B5EF4-FFF2-40B4-BE49-F238E27FC236}">
                <a16:creationId xmlns:a16="http://schemas.microsoft.com/office/drawing/2014/main" id="{F1E28E66-3FC8-A14B-B029-5763827B15AA}"/>
              </a:ext>
            </a:extLst>
          </p:cNvPr>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19" name="TextBox 7">
            <a:extLst>
              <a:ext uri="{FF2B5EF4-FFF2-40B4-BE49-F238E27FC236}">
                <a16:creationId xmlns:a16="http://schemas.microsoft.com/office/drawing/2014/main" id="{A5705563-7CAB-6A44-B085-8273819E8CFE}"/>
              </a:ext>
            </a:extLst>
          </p:cNvPr>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20" name="TextBox 8">
            <a:extLst>
              <a:ext uri="{FF2B5EF4-FFF2-40B4-BE49-F238E27FC236}">
                <a16:creationId xmlns:a16="http://schemas.microsoft.com/office/drawing/2014/main" id="{D357FFC1-33FC-4548-9084-85097EDDB9D6}"/>
              </a:ext>
            </a:extLst>
          </p:cNvPr>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21" name="TextBox 9">
            <a:extLst>
              <a:ext uri="{FF2B5EF4-FFF2-40B4-BE49-F238E27FC236}">
                <a16:creationId xmlns:a16="http://schemas.microsoft.com/office/drawing/2014/main" id="{0CF136AB-7856-DA44-B0B4-A4E858CA364C}"/>
              </a:ext>
            </a:extLst>
          </p:cNvPr>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22" name="TextBox 11">
            <a:extLst>
              <a:ext uri="{FF2B5EF4-FFF2-40B4-BE49-F238E27FC236}">
                <a16:creationId xmlns:a16="http://schemas.microsoft.com/office/drawing/2014/main" id="{4A2D02F4-1210-D444-ABF4-E58A435BA215}"/>
              </a:ext>
            </a:extLst>
          </p:cNvPr>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24" name="TextBox 13">
            <a:extLst>
              <a:ext uri="{FF2B5EF4-FFF2-40B4-BE49-F238E27FC236}">
                <a16:creationId xmlns:a16="http://schemas.microsoft.com/office/drawing/2014/main" id="{DD56F0DD-80D1-D44E-8188-4BA6FC19CDC6}"/>
              </a:ext>
            </a:extLst>
          </p:cNvPr>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25" name="Straight Arrow Connector 15">
            <a:extLst>
              <a:ext uri="{FF2B5EF4-FFF2-40B4-BE49-F238E27FC236}">
                <a16:creationId xmlns:a16="http://schemas.microsoft.com/office/drawing/2014/main" id="{53DF9C81-00A8-9947-9006-C4FACC3A1440}"/>
              </a:ext>
            </a:extLst>
          </p:cNvPr>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12">
            <a:extLst>
              <a:ext uri="{FF2B5EF4-FFF2-40B4-BE49-F238E27FC236}">
                <a16:creationId xmlns:a16="http://schemas.microsoft.com/office/drawing/2014/main" id="{99DE13A5-1C22-AF4F-BF67-F442E30FDDA7}"/>
              </a:ext>
            </a:extLst>
          </p:cNvPr>
          <p:cNvSpPr txBox="1"/>
          <p:nvPr/>
        </p:nvSpPr>
        <p:spPr>
          <a:xfrm>
            <a:off x="4031940" y="4534772"/>
            <a:ext cx="1512168" cy="646331"/>
          </a:xfrm>
          <a:prstGeom prst="rect">
            <a:avLst/>
          </a:prstGeom>
          <a:solidFill>
            <a:schemeClr val="accent2">
              <a:lumMod val="60000"/>
              <a:lumOff val="40000"/>
            </a:schemeClr>
          </a:solidFill>
        </p:spPr>
        <p:txBody>
          <a:bodyPr wrap="square" rtlCol="0">
            <a:spAutoFit/>
          </a:bodyPr>
          <a:lstStyle/>
          <a:p>
            <a:r>
              <a:rPr lang="en-GB" dirty="0"/>
              <a:t>Bicuspid</a:t>
            </a:r>
            <a:r>
              <a:rPr lang="en-US" altLang="zh-CN" dirty="0"/>
              <a:t>/</a:t>
            </a:r>
            <a:r>
              <a:rPr lang="zh-CN" altLang="en-US" dirty="0"/>
              <a:t> </a:t>
            </a:r>
            <a:r>
              <a:rPr lang="en-US" altLang="zh-CN" dirty="0"/>
              <a:t>mitral</a:t>
            </a:r>
            <a:r>
              <a:rPr lang="en-GB" dirty="0"/>
              <a:t> valve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7208B-C074-FA42-BE37-BFA2B05FA02D}"/>
              </a:ext>
            </a:extLst>
          </p:cNvPr>
          <p:cNvSpPr>
            <a:spLocks noGrp="1"/>
          </p:cNvSpPr>
          <p:nvPr>
            <p:ph type="title"/>
          </p:nvPr>
        </p:nvSpPr>
        <p:spPr/>
        <p:txBody>
          <a:bodyPr/>
          <a:lstStyle/>
          <a:p>
            <a:r>
              <a:rPr kumimoji="1" lang="en-US" altLang="zh-CN" dirty="0"/>
              <a:t>The heart structure – cardiac muscle</a:t>
            </a:r>
            <a:endParaRPr kumimoji="1" lang="zh-CN" altLang="en-US" dirty="0"/>
          </a:p>
        </p:txBody>
      </p:sp>
      <p:sp>
        <p:nvSpPr>
          <p:cNvPr id="3" name="内容占位符 2">
            <a:extLst>
              <a:ext uri="{FF2B5EF4-FFF2-40B4-BE49-F238E27FC236}">
                <a16:creationId xmlns:a16="http://schemas.microsoft.com/office/drawing/2014/main" id="{1E25FD24-106B-3A41-A50E-3151F7AAC73D}"/>
              </a:ext>
            </a:extLst>
          </p:cNvPr>
          <p:cNvSpPr>
            <a:spLocks noGrp="1"/>
          </p:cNvSpPr>
          <p:nvPr>
            <p:ph idx="1"/>
          </p:nvPr>
        </p:nvSpPr>
        <p:spPr>
          <a:xfrm>
            <a:off x="1835696" y="2204864"/>
            <a:ext cx="6591985" cy="3777622"/>
          </a:xfrm>
        </p:spPr>
        <p:txBody>
          <a:bodyPr/>
          <a:lstStyle/>
          <a:p>
            <a:r>
              <a:rPr lang="en-US" altLang="zh-CN" b="1" dirty="0"/>
              <a:t>Skeletal muscle</a:t>
            </a:r>
            <a:r>
              <a:rPr lang="en-US" altLang="zh-CN" dirty="0"/>
              <a:t>: This type of muscle creates movement in the body. There are more than 600 skeletal muscles, and they makes up about 40 percent of a person’s body weight. </a:t>
            </a:r>
          </a:p>
          <a:p>
            <a:r>
              <a:rPr lang="en-US" altLang="zh-CN" b="1" dirty="0"/>
              <a:t>Cardiac muscle</a:t>
            </a:r>
            <a:r>
              <a:rPr lang="en-US" altLang="zh-CN" dirty="0"/>
              <a:t>:  This type makes up the walls of the heart and creates the steady, rhythmic pulsing that pumps blood through the body.</a:t>
            </a:r>
          </a:p>
          <a:p>
            <a:r>
              <a:rPr lang="en-US" altLang="zh-CN" b="1" dirty="0"/>
              <a:t>Smooth muscle</a:t>
            </a:r>
            <a:r>
              <a:rPr lang="en-US" altLang="zh-CN" dirty="0"/>
              <a:t>: Smooth muscle makes up the walls of hollow organs, respiratory passageways, and blood vessels. Its wavelike movements propel things through the bodily system, such as food through your stomach.</a:t>
            </a:r>
            <a:endParaRPr kumimoji="1" lang="zh-CN" altLang="en-US" dirty="0"/>
          </a:p>
        </p:txBody>
      </p:sp>
    </p:spTree>
    <p:extLst>
      <p:ext uri="{BB962C8B-B14F-4D97-AF65-F5344CB8AC3E}">
        <p14:creationId xmlns:p14="http://schemas.microsoft.com/office/powerpoint/2010/main" val="213839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47F0050-BF08-774B-B960-6B22A4985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0"/>
            <a:ext cx="5594995" cy="6858000"/>
          </a:xfrm>
          <a:prstGeom prst="rect">
            <a:avLst/>
          </a:prstGeom>
        </p:spPr>
      </p:pic>
      <p:pic>
        <p:nvPicPr>
          <p:cNvPr id="5" name="图片 4" descr="图片包含 游戏机, 画&#10;&#10;描述已自动生成">
            <a:extLst>
              <a:ext uri="{FF2B5EF4-FFF2-40B4-BE49-F238E27FC236}">
                <a16:creationId xmlns:a16="http://schemas.microsoft.com/office/drawing/2014/main" id="{65300010-BE9A-5B47-94F7-6DCAFAB9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484784"/>
            <a:ext cx="1468378" cy="656084"/>
          </a:xfrm>
          <a:prstGeom prst="rect">
            <a:avLst/>
          </a:prstGeom>
        </p:spPr>
      </p:pic>
    </p:spTree>
    <p:extLst>
      <p:ext uri="{BB962C8B-B14F-4D97-AF65-F5344CB8AC3E}">
        <p14:creationId xmlns:p14="http://schemas.microsoft.com/office/powerpoint/2010/main" val="1027042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muscular walls</a:t>
            </a:r>
          </a:p>
        </p:txBody>
      </p:sp>
      <p:sp>
        <p:nvSpPr>
          <p:cNvPr id="17" name="TextBox 16"/>
          <p:cNvSpPr txBox="1"/>
          <p:nvPr/>
        </p:nvSpPr>
        <p:spPr>
          <a:xfrm>
            <a:off x="6660232" y="2447947"/>
            <a:ext cx="2520280" cy="1200329"/>
          </a:xfrm>
          <a:prstGeom prst="rect">
            <a:avLst/>
          </a:prstGeom>
          <a:noFill/>
        </p:spPr>
        <p:txBody>
          <a:bodyPr wrap="square" rtlCol="0">
            <a:spAutoFit/>
          </a:bodyPr>
          <a:lstStyle/>
          <a:p>
            <a:r>
              <a:rPr lang="en-GB" sz="2400" dirty="0"/>
              <a:t>The heart wall is made of  </a:t>
            </a:r>
            <a:r>
              <a:rPr lang="en-GB" sz="2400" b="1" dirty="0"/>
              <a:t>cardiac muscle</a:t>
            </a:r>
            <a:r>
              <a:rPr lang="en-GB" sz="2400" dirty="0"/>
              <a:t>.</a:t>
            </a:r>
            <a:endParaRPr lang="en-GB" dirty="0"/>
          </a:p>
        </p:txBody>
      </p:sp>
      <p:sp>
        <p:nvSpPr>
          <p:cNvPr id="15" name="TextBox 14"/>
          <p:cNvSpPr txBox="1"/>
          <p:nvPr/>
        </p:nvSpPr>
        <p:spPr>
          <a:xfrm>
            <a:off x="5868144" y="4893490"/>
            <a:ext cx="3168352" cy="461665"/>
          </a:xfrm>
          <a:prstGeom prst="rect">
            <a:avLst/>
          </a:prstGeom>
          <a:noFill/>
        </p:spPr>
        <p:txBody>
          <a:bodyPr wrap="square" rtlCol="0">
            <a:spAutoFit/>
          </a:bodyPr>
          <a:lstStyle/>
          <a:p>
            <a:r>
              <a:rPr lang="en-GB" altLang="zh-CN" sz="2400" b="1" dirty="0"/>
              <a:t>Atria VS. Ventricles</a:t>
            </a:r>
            <a:endParaRPr lang="zh-CN" altLang="en-US" sz="2400" b="1" dirty="0"/>
          </a:p>
        </p:txBody>
      </p:sp>
      <p:sp>
        <p:nvSpPr>
          <p:cNvPr id="18" name="TextBox 17"/>
          <p:cNvSpPr txBox="1"/>
          <p:nvPr/>
        </p:nvSpPr>
        <p:spPr>
          <a:xfrm>
            <a:off x="5868144" y="5392156"/>
            <a:ext cx="3168352" cy="461665"/>
          </a:xfrm>
          <a:prstGeom prst="rect">
            <a:avLst/>
          </a:prstGeom>
          <a:noFill/>
        </p:spPr>
        <p:txBody>
          <a:bodyPr wrap="square" rtlCol="0">
            <a:spAutoFit/>
          </a:bodyPr>
          <a:lstStyle/>
          <a:p>
            <a:r>
              <a:rPr lang="en-GB" altLang="zh-CN" sz="2400" b="1" dirty="0"/>
              <a:t>Left VS. Right ventricle</a:t>
            </a:r>
            <a:endParaRPr lang="zh-CN" altLang="en-US" sz="2400" b="1" dirty="0"/>
          </a:p>
        </p:txBody>
      </p:sp>
      <p:pic>
        <p:nvPicPr>
          <p:cNvPr id="19" name="Content Placeholder 3" descr="bfy_human_06_22_heartdiag.jpg">
            <a:extLst>
              <a:ext uri="{FF2B5EF4-FFF2-40B4-BE49-F238E27FC236}">
                <a16:creationId xmlns:a16="http://schemas.microsoft.com/office/drawing/2014/main" id="{86092293-2B2C-5449-8BF3-474333CF1713}"/>
              </a:ext>
            </a:extLst>
          </p:cNvPr>
          <p:cNvPicPr>
            <a:picLocks noChangeAspect="1"/>
          </p:cNvPicPr>
          <p:nvPr/>
        </p:nvPicPr>
        <p:blipFill>
          <a:blip r:embed="rId2" cstate="print"/>
          <a:stretch>
            <a:fillRect/>
          </a:stretch>
        </p:blipFill>
        <p:spPr>
          <a:xfrm>
            <a:off x="395536" y="1628800"/>
            <a:ext cx="4032448" cy="5082918"/>
          </a:xfrm>
          <a:prstGeom prst="rect">
            <a:avLst/>
          </a:prstGeom>
        </p:spPr>
      </p:pic>
      <p:sp>
        <p:nvSpPr>
          <p:cNvPr id="20" name="TextBox 6">
            <a:extLst>
              <a:ext uri="{FF2B5EF4-FFF2-40B4-BE49-F238E27FC236}">
                <a16:creationId xmlns:a16="http://schemas.microsoft.com/office/drawing/2014/main" id="{20A4E36F-42C2-3C4B-908F-8CF6C4950AB3}"/>
              </a:ext>
            </a:extLst>
          </p:cNvPr>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21" name="TextBox 7">
            <a:extLst>
              <a:ext uri="{FF2B5EF4-FFF2-40B4-BE49-F238E27FC236}">
                <a16:creationId xmlns:a16="http://schemas.microsoft.com/office/drawing/2014/main" id="{0CA0A3CA-F510-5349-BF8B-9DD4E792C39E}"/>
              </a:ext>
            </a:extLst>
          </p:cNvPr>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22" name="TextBox 8">
            <a:extLst>
              <a:ext uri="{FF2B5EF4-FFF2-40B4-BE49-F238E27FC236}">
                <a16:creationId xmlns:a16="http://schemas.microsoft.com/office/drawing/2014/main" id="{E364A25E-604C-C048-9892-0FBD513D8773}"/>
              </a:ext>
            </a:extLst>
          </p:cNvPr>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23" name="TextBox 9">
            <a:extLst>
              <a:ext uri="{FF2B5EF4-FFF2-40B4-BE49-F238E27FC236}">
                <a16:creationId xmlns:a16="http://schemas.microsoft.com/office/drawing/2014/main" id="{17FA64DA-8872-944B-A3A4-C95C7DE7977D}"/>
              </a:ext>
            </a:extLst>
          </p:cNvPr>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24" name="TextBox 11">
            <a:extLst>
              <a:ext uri="{FF2B5EF4-FFF2-40B4-BE49-F238E27FC236}">
                <a16:creationId xmlns:a16="http://schemas.microsoft.com/office/drawing/2014/main" id="{93BFBD96-E412-C54C-B85C-4298BE0E5101}"/>
              </a:ext>
            </a:extLst>
          </p:cNvPr>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25" name="TextBox 12">
            <a:extLst>
              <a:ext uri="{FF2B5EF4-FFF2-40B4-BE49-F238E27FC236}">
                <a16:creationId xmlns:a16="http://schemas.microsoft.com/office/drawing/2014/main" id="{EF9F4A42-B1A3-9547-96A5-601FF8A23E19}"/>
              </a:ext>
            </a:extLst>
          </p:cNvPr>
          <p:cNvSpPr txBox="1"/>
          <p:nvPr/>
        </p:nvSpPr>
        <p:spPr>
          <a:xfrm>
            <a:off x="3995936" y="4365104"/>
            <a:ext cx="1296144" cy="648072"/>
          </a:xfrm>
          <a:prstGeom prst="rect">
            <a:avLst/>
          </a:prstGeom>
          <a:solidFill>
            <a:schemeClr val="accent2">
              <a:lumMod val="60000"/>
              <a:lumOff val="40000"/>
            </a:schemeClr>
          </a:solidFill>
        </p:spPr>
        <p:txBody>
          <a:bodyPr wrap="square" rtlCol="0">
            <a:spAutoFit/>
          </a:bodyPr>
          <a:lstStyle/>
          <a:p>
            <a:r>
              <a:rPr lang="en-GB" dirty="0"/>
              <a:t>Bicuspid valve</a:t>
            </a:r>
          </a:p>
        </p:txBody>
      </p:sp>
      <p:sp>
        <p:nvSpPr>
          <p:cNvPr id="26" name="TextBox 13">
            <a:extLst>
              <a:ext uri="{FF2B5EF4-FFF2-40B4-BE49-F238E27FC236}">
                <a16:creationId xmlns:a16="http://schemas.microsoft.com/office/drawing/2014/main" id="{1C9CB240-FC80-B346-8F2E-ADA68B7875A0}"/>
              </a:ext>
            </a:extLst>
          </p:cNvPr>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27" name="Straight Arrow Connector 15">
            <a:extLst>
              <a:ext uri="{FF2B5EF4-FFF2-40B4-BE49-F238E27FC236}">
                <a16:creationId xmlns:a16="http://schemas.microsoft.com/office/drawing/2014/main" id="{DC0B376D-BB86-FE40-9957-A190AF237989}"/>
              </a:ext>
            </a:extLst>
          </p:cNvPr>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amond(i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checkerboard(across)">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5"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The muscular walls</a:t>
            </a:r>
            <a:endParaRPr lang="en-GB" dirty="0"/>
          </a:p>
        </p:txBody>
      </p:sp>
      <p:sp>
        <p:nvSpPr>
          <p:cNvPr id="17" name="TextBox 16"/>
          <p:cNvSpPr txBox="1"/>
          <p:nvPr/>
        </p:nvSpPr>
        <p:spPr>
          <a:xfrm>
            <a:off x="6372200" y="1687448"/>
            <a:ext cx="2556792" cy="2246769"/>
          </a:xfrm>
          <a:prstGeom prst="rect">
            <a:avLst/>
          </a:prstGeom>
          <a:noFill/>
        </p:spPr>
        <p:txBody>
          <a:bodyPr wrap="square" rtlCol="0">
            <a:spAutoFit/>
          </a:bodyPr>
          <a:lstStyle/>
          <a:p>
            <a:r>
              <a:rPr lang="en-GB" altLang="zh-CN" sz="2000" dirty="0"/>
              <a:t>The muscle of the wall of the </a:t>
            </a:r>
            <a:r>
              <a:rPr lang="en-GB" altLang="zh-CN" sz="2000" b="1" dirty="0"/>
              <a:t>right ventricle</a:t>
            </a:r>
            <a:r>
              <a:rPr lang="en-GB" altLang="zh-CN" sz="2000" dirty="0"/>
              <a:t> is relatively </a:t>
            </a:r>
            <a:r>
              <a:rPr lang="en-GB" altLang="zh-CN" sz="2000" b="1" dirty="0"/>
              <a:t>thin</a:t>
            </a:r>
            <a:r>
              <a:rPr lang="en-GB" altLang="zh-CN" sz="2000" dirty="0"/>
              <a:t>, as it only has to pump blood as far as the </a:t>
            </a:r>
            <a:r>
              <a:rPr lang="en-GB" altLang="zh-CN" sz="2000" b="1" dirty="0"/>
              <a:t>lungs</a:t>
            </a:r>
            <a:r>
              <a:rPr lang="en-GB" altLang="zh-CN" sz="2000" dirty="0"/>
              <a:t>.</a:t>
            </a:r>
          </a:p>
        </p:txBody>
      </p:sp>
      <p:sp>
        <p:nvSpPr>
          <p:cNvPr id="15" name="TextBox 14"/>
          <p:cNvSpPr txBox="1"/>
          <p:nvPr/>
        </p:nvSpPr>
        <p:spPr>
          <a:xfrm>
            <a:off x="4860032" y="4955684"/>
            <a:ext cx="4104456" cy="1323439"/>
          </a:xfrm>
          <a:prstGeom prst="rect">
            <a:avLst/>
          </a:prstGeom>
          <a:noFill/>
        </p:spPr>
        <p:txBody>
          <a:bodyPr wrap="square" rtlCol="0">
            <a:spAutoFit/>
          </a:bodyPr>
          <a:lstStyle/>
          <a:p>
            <a:r>
              <a:rPr lang="en-GB" altLang="zh-CN" sz="2000" dirty="0"/>
              <a:t>The muscle of the wall of the </a:t>
            </a:r>
            <a:r>
              <a:rPr lang="en-GB" altLang="zh-CN" sz="2000" b="1" dirty="0"/>
              <a:t>left ventricle</a:t>
            </a:r>
            <a:r>
              <a:rPr lang="en-GB" altLang="zh-CN" sz="2000" dirty="0"/>
              <a:t> is relatively </a:t>
            </a:r>
            <a:r>
              <a:rPr lang="en-GB" altLang="zh-CN" sz="2000" b="1" dirty="0"/>
              <a:t>thicker</a:t>
            </a:r>
            <a:r>
              <a:rPr lang="en-GB" altLang="zh-CN" sz="2000" dirty="0"/>
              <a:t>, as it has to pump blood round the </a:t>
            </a:r>
            <a:r>
              <a:rPr lang="en-GB" altLang="zh-CN" sz="2000" b="1" dirty="0"/>
              <a:t>whole body</a:t>
            </a:r>
            <a:r>
              <a:rPr lang="en-GB" altLang="zh-CN" sz="2000" dirty="0"/>
              <a:t>.</a:t>
            </a:r>
            <a:endParaRPr lang="zh-CN" altLang="en-US" sz="2000" dirty="0"/>
          </a:p>
        </p:txBody>
      </p:sp>
      <p:pic>
        <p:nvPicPr>
          <p:cNvPr id="18" name="Content Placeholder 3" descr="bfy_human_06_22_heartdiag.jpg">
            <a:extLst>
              <a:ext uri="{FF2B5EF4-FFF2-40B4-BE49-F238E27FC236}">
                <a16:creationId xmlns:a16="http://schemas.microsoft.com/office/drawing/2014/main" id="{E6C40F3B-2EB5-014D-A398-B0ECF8E27255}"/>
              </a:ext>
            </a:extLst>
          </p:cNvPr>
          <p:cNvPicPr>
            <a:picLocks noChangeAspect="1"/>
          </p:cNvPicPr>
          <p:nvPr/>
        </p:nvPicPr>
        <p:blipFill>
          <a:blip r:embed="rId2" cstate="print"/>
          <a:stretch>
            <a:fillRect/>
          </a:stretch>
        </p:blipFill>
        <p:spPr>
          <a:xfrm>
            <a:off x="395536" y="1628800"/>
            <a:ext cx="4032448" cy="5082918"/>
          </a:xfrm>
          <a:prstGeom prst="rect">
            <a:avLst/>
          </a:prstGeom>
        </p:spPr>
      </p:pic>
      <p:sp>
        <p:nvSpPr>
          <p:cNvPr id="19" name="TextBox 6">
            <a:extLst>
              <a:ext uri="{FF2B5EF4-FFF2-40B4-BE49-F238E27FC236}">
                <a16:creationId xmlns:a16="http://schemas.microsoft.com/office/drawing/2014/main" id="{D6DDAADA-CE35-FB4C-A9B5-7710E717E018}"/>
              </a:ext>
            </a:extLst>
          </p:cNvPr>
          <p:cNvSpPr txBox="1"/>
          <p:nvPr/>
        </p:nvSpPr>
        <p:spPr>
          <a:xfrm>
            <a:off x="279797" y="1517850"/>
            <a:ext cx="1477657" cy="369332"/>
          </a:xfrm>
          <a:prstGeom prst="rect">
            <a:avLst/>
          </a:prstGeom>
          <a:solidFill>
            <a:schemeClr val="accent4">
              <a:lumMod val="40000"/>
              <a:lumOff val="60000"/>
            </a:schemeClr>
          </a:solidFill>
        </p:spPr>
        <p:txBody>
          <a:bodyPr wrap="square" rtlCol="0">
            <a:spAutoFit/>
          </a:bodyPr>
          <a:lstStyle/>
          <a:p>
            <a:r>
              <a:rPr lang="en-GB" dirty="0"/>
              <a:t>Vena cava</a:t>
            </a:r>
          </a:p>
        </p:txBody>
      </p:sp>
      <p:sp>
        <p:nvSpPr>
          <p:cNvPr id="20" name="TextBox 7">
            <a:extLst>
              <a:ext uri="{FF2B5EF4-FFF2-40B4-BE49-F238E27FC236}">
                <a16:creationId xmlns:a16="http://schemas.microsoft.com/office/drawing/2014/main" id="{0A696227-26BA-4143-9AF1-1994A7DCAB3D}"/>
              </a:ext>
            </a:extLst>
          </p:cNvPr>
          <p:cNvSpPr txBox="1"/>
          <p:nvPr/>
        </p:nvSpPr>
        <p:spPr>
          <a:xfrm>
            <a:off x="2555776" y="1340768"/>
            <a:ext cx="993292" cy="369332"/>
          </a:xfrm>
          <a:prstGeom prst="rect">
            <a:avLst/>
          </a:prstGeom>
          <a:solidFill>
            <a:schemeClr val="accent2">
              <a:lumMod val="40000"/>
              <a:lumOff val="60000"/>
            </a:schemeClr>
          </a:solidFill>
        </p:spPr>
        <p:txBody>
          <a:bodyPr wrap="square" rtlCol="0">
            <a:spAutoFit/>
          </a:bodyPr>
          <a:lstStyle/>
          <a:p>
            <a:r>
              <a:rPr lang="en-GB" dirty="0"/>
              <a:t>Aorta</a:t>
            </a:r>
          </a:p>
        </p:txBody>
      </p:sp>
      <p:sp>
        <p:nvSpPr>
          <p:cNvPr id="21" name="TextBox 8">
            <a:extLst>
              <a:ext uri="{FF2B5EF4-FFF2-40B4-BE49-F238E27FC236}">
                <a16:creationId xmlns:a16="http://schemas.microsoft.com/office/drawing/2014/main" id="{10B02E27-60FF-EA42-8DB0-81F21A0BA133}"/>
              </a:ext>
            </a:extLst>
          </p:cNvPr>
          <p:cNvSpPr txBox="1"/>
          <p:nvPr/>
        </p:nvSpPr>
        <p:spPr>
          <a:xfrm>
            <a:off x="4572000" y="2276872"/>
            <a:ext cx="1440160" cy="648072"/>
          </a:xfrm>
          <a:prstGeom prst="rect">
            <a:avLst/>
          </a:prstGeom>
          <a:solidFill>
            <a:schemeClr val="accent4">
              <a:lumMod val="40000"/>
              <a:lumOff val="60000"/>
            </a:schemeClr>
          </a:solidFill>
        </p:spPr>
        <p:txBody>
          <a:bodyPr wrap="square" rtlCol="0">
            <a:spAutoFit/>
          </a:bodyPr>
          <a:lstStyle/>
          <a:p>
            <a:r>
              <a:rPr lang="en-GB" dirty="0"/>
              <a:t>Pulmonary artery</a:t>
            </a:r>
          </a:p>
        </p:txBody>
      </p:sp>
      <p:sp>
        <p:nvSpPr>
          <p:cNvPr id="22" name="TextBox 9">
            <a:extLst>
              <a:ext uri="{FF2B5EF4-FFF2-40B4-BE49-F238E27FC236}">
                <a16:creationId xmlns:a16="http://schemas.microsoft.com/office/drawing/2014/main" id="{9BF9BC71-DE2E-644A-A905-C7721033BDE2}"/>
              </a:ext>
            </a:extLst>
          </p:cNvPr>
          <p:cNvSpPr txBox="1"/>
          <p:nvPr/>
        </p:nvSpPr>
        <p:spPr>
          <a:xfrm>
            <a:off x="4499992" y="2996952"/>
            <a:ext cx="1368152" cy="646331"/>
          </a:xfrm>
          <a:prstGeom prst="rect">
            <a:avLst/>
          </a:prstGeom>
          <a:solidFill>
            <a:schemeClr val="accent2">
              <a:lumMod val="40000"/>
              <a:lumOff val="60000"/>
            </a:schemeClr>
          </a:solidFill>
        </p:spPr>
        <p:txBody>
          <a:bodyPr wrap="square" rtlCol="0">
            <a:spAutoFit/>
          </a:bodyPr>
          <a:lstStyle/>
          <a:p>
            <a:r>
              <a:rPr lang="en-GB" dirty="0"/>
              <a:t>Pulmonary vein</a:t>
            </a:r>
          </a:p>
        </p:txBody>
      </p:sp>
      <p:sp>
        <p:nvSpPr>
          <p:cNvPr id="23" name="TextBox 11">
            <a:extLst>
              <a:ext uri="{FF2B5EF4-FFF2-40B4-BE49-F238E27FC236}">
                <a16:creationId xmlns:a16="http://schemas.microsoft.com/office/drawing/2014/main" id="{E1C45AD0-86DC-5D42-B34D-46E0BE0D0672}"/>
              </a:ext>
            </a:extLst>
          </p:cNvPr>
          <p:cNvSpPr txBox="1"/>
          <p:nvPr/>
        </p:nvSpPr>
        <p:spPr>
          <a:xfrm>
            <a:off x="216024" y="5408324"/>
            <a:ext cx="1187624" cy="646331"/>
          </a:xfrm>
          <a:prstGeom prst="rect">
            <a:avLst/>
          </a:prstGeom>
          <a:solidFill>
            <a:schemeClr val="accent4">
              <a:lumMod val="60000"/>
              <a:lumOff val="40000"/>
            </a:schemeClr>
          </a:solidFill>
        </p:spPr>
        <p:txBody>
          <a:bodyPr wrap="square" rtlCol="0">
            <a:spAutoFit/>
          </a:bodyPr>
          <a:lstStyle/>
          <a:p>
            <a:r>
              <a:rPr lang="en-GB" dirty="0"/>
              <a:t>Tricuspid valve</a:t>
            </a:r>
          </a:p>
        </p:txBody>
      </p:sp>
      <p:sp>
        <p:nvSpPr>
          <p:cNvPr id="24" name="TextBox 12">
            <a:extLst>
              <a:ext uri="{FF2B5EF4-FFF2-40B4-BE49-F238E27FC236}">
                <a16:creationId xmlns:a16="http://schemas.microsoft.com/office/drawing/2014/main" id="{03507824-8570-9748-AC45-A3211F27BC3A}"/>
              </a:ext>
            </a:extLst>
          </p:cNvPr>
          <p:cNvSpPr txBox="1"/>
          <p:nvPr/>
        </p:nvSpPr>
        <p:spPr>
          <a:xfrm>
            <a:off x="3995936" y="4365104"/>
            <a:ext cx="1296144" cy="648072"/>
          </a:xfrm>
          <a:prstGeom prst="rect">
            <a:avLst/>
          </a:prstGeom>
          <a:solidFill>
            <a:schemeClr val="accent2">
              <a:lumMod val="60000"/>
              <a:lumOff val="40000"/>
            </a:schemeClr>
          </a:solidFill>
        </p:spPr>
        <p:txBody>
          <a:bodyPr wrap="square" rtlCol="0">
            <a:spAutoFit/>
          </a:bodyPr>
          <a:lstStyle/>
          <a:p>
            <a:r>
              <a:rPr lang="en-GB" dirty="0"/>
              <a:t>Bicuspid valve</a:t>
            </a:r>
          </a:p>
        </p:txBody>
      </p:sp>
      <p:sp>
        <p:nvSpPr>
          <p:cNvPr id="25" name="TextBox 13">
            <a:extLst>
              <a:ext uri="{FF2B5EF4-FFF2-40B4-BE49-F238E27FC236}">
                <a16:creationId xmlns:a16="http://schemas.microsoft.com/office/drawing/2014/main" id="{B3C98C5E-6331-4244-881C-41E1CE06B852}"/>
              </a:ext>
            </a:extLst>
          </p:cNvPr>
          <p:cNvSpPr txBox="1"/>
          <p:nvPr/>
        </p:nvSpPr>
        <p:spPr>
          <a:xfrm>
            <a:off x="2267744" y="6453336"/>
            <a:ext cx="1152128" cy="369332"/>
          </a:xfrm>
          <a:prstGeom prst="rect">
            <a:avLst/>
          </a:prstGeom>
          <a:solidFill>
            <a:srgbClr val="FFC000"/>
          </a:solidFill>
        </p:spPr>
        <p:txBody>
          <a:bodyPr wrap="square" rtlCol="0">
            <a:spAutoFit/>
          </a:bodyPr>
          <a:lstStyle/>
          <a:p>
            <a:r>
              <a:rPr lang="en-GB" dirty="0"/>
              <a:t>Septum</a:t>
            </a:r>
          </a:p>
        </p:txBody>
      </p:sp>
      <p:cxnSp>
        <p:nvCxnSpPr>
          <p:cNvPr id="26" name="Straight Arrow Connector 15">
            <a:extLst>
              <a:ext uri="{FF2B5EF4-FFF2-40B4-BE49-F238E27FC236}">
                <a16:creationId xmlns:a16="http://schemas.microsoft.com/office/drawing/2014/main" id="{6FAB80FC-4CC5-F341-A41C-9B4961D612B2}"/>
              </a:ext>
            </a:extLst>
          </p:cNvPr>
          <p:cNvCxnSpPr/>
          <p:nvPr/>
        </p:nvCxnSpPr>
        <p:spPr>
          <a:xfrm flipH="1" flipV="1">
            <a:off x="2843808" y="5589240"/>
            <a:ext cx="72008" cy="93610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87B4F-E522-C84B-9B53-E29796EB02B3}"/>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list</a:t>
            </a:r>
            <a:r>
              <a:rPr kumimoji="1" lang="zh-CN" altLang="en-US" dirty="0"/>
              <a:t> </a:t>
            </a:r>
            <a:r>
              <a:rPr kumimoji="1" lang="en-US" altLang="zh-CN" dirty="0"/>
              <a:t>part</a:t>
            </a:r>
            <a:r>
              <a:rPr kumimoji="1" lang="zh-CN" altLang="en-US" dirty="0"/>
              <a:t> </a:t>
            </a:r>
            <a:r>
              <a:rPr kumimoji="1" lang="en-US" altLang="zh-CN" dirty="0"/>
              <a:t>I</a:t>
            </a:r>
            <a:endParaRPr kumimoji="1" lang="zh-CN" altLang="en-US" dirty="0"/>
          </a:p>
        </p:txBody>
      </p:sp>
      <p:sp>
        <p:nvSpPr>
          <p:cNvPr id="3" name="内容占位符 2">
            <a:extLst>
              <a:ext uri="{FF2B5EF4-FFF2-40B4-BE49-F238E27FC236}">
                <a16:creationId xmlns:a16="http://schemas.microsoft.com/office/drawing/2014/main" id="{DF2FB7D8-58E0-884C-8358-9BAB23ABF0E8}"/>
              </a:ext>
            </a:extLst>
          </p:cNvPr>
          <p:cNvSpPr>
            <a:spLocks noGrp="1"/>
          </p:cNvSpPr>
          <p:nvPr>
            <p:ph idx="1"/>
          </p:nvPr>
        </p:nvSpPr>
        <p:spPr>
          <a:xfrm>
            <a:off x="971600" y="1340768"/>
            <a:ext cx="7992887" cy="5472608"/>
          </a:xfrm>
        </p:spPr>
        <p:txBody>
          <a:bodyPr>
            <a:normAutofit fontScale="77500" lnSpcReduction="20000"/>
          </a:bodyPr>
          <a:lstStyle/>
          <a:p>
            <a:r>
              <a:rPr kumimoji="1" lang="en-US" altLang="zh-CN" dirty="0"/>
              <a:t>1.</a:t>
            </a:r>
            <a:r>
              <a:rPr kumimoji="1" lang="zh-CN" altLang="en-US" dirty="0"/>
              <a:t> </a:t>
            </a:r>
            <a:r>
              <a:rPr kumimoji="1" lang="en-US" altLang="zh-CN" dirty="0"/>
              <a:t>What</a:t>
            </a:r>
            <a:r>
              <a:rPr kumimoji="1" lang="zh-CN" altLang="en-US" dirty="0"/>
              <a:t> </a:t>
            </a:r>
            <a:r>
              <a:rPr kumimoji="1" lang="en-US" altLang="zh-CN" dirty="0"/>
              <a:t>organs</a:t>
            </a:r>
            <a:r>
              <a:rPr kumimoji="1" lang="zh-CN" altLang="en-US" dirty="0"/>
              <a:t> </a:t>
            </a:r>
            <a:r>
              <a:rPr kumimoji="1" lang="en-US" altLang="zh-CN" dirty="0"/>
              <a:t>make</a:t>
            </a:r>
            <a:r>
              <a:rPr kumimoji="1" lang="zh-CN" altLang="en-US" dirty="0"/>
              <a:t> </a:t>
            </a:r>
            <a:r>
              <a:rPr kumimoji="1" lang="en-US" altLang="zh-CN" dirty="0"/>
              <a:t>up</a:t>
            </a:r>
            <a:r>
              <a:rPr kumimoji="1" lang="zh-CN" altLang="en-US" dirty="0"/>
              <a:t> </a:t>
            </a:r>
            <a:r>
              <a:rPr kumimoji="1" lang="en-US" altLang="zh-CN" dirty="0"/>
              <a:t>human</a:t>
            </a:r>
            <a:r>
              <a:rPr kumimoji="1" lang="zh-CN" altLang="en-US" dirty="0"/>
              <a:t> </a:t>
            </a:r>
            <a:r>
              <a:rPr kumimoji="1" lang="en-US" altLang="zh-CN" dirty="0"/>
              <a:t>circulatory</a:t>
            </a:r>
            <a:r>
              <a:rPr kumimoji="1" lang="zh-CN" altLang="en-US" dirty="0"/>
              <a:t> </a:t>
            </a:r>
            <a:r>
              <a:rPr kumimoji="1" lang="en-US" altLang="zh-CN" dirty="0"/>
              <a:t>system?</a:t>
            </a:r>
          </a:p>
          <a:p>
            <a:r>
              <a:rPr kumimoji="1" lang="en-US" altLang="zh-CN" dirty="0"/>
              <a:t>2.</a:t>
            </a:r>
            <a:r>
              <a:rPr kumimoji="1" lang="zh-CN" altLang="en-US" dirty="0"/>
              <a:t> </a:t>
            </a:r>
            <a:r>
              <a:rPr kumimoji="1" lang="en-US" altLang="zh-CN" dirty="0"/>
              <a:t>By</a:t>
            </a:r>
            <a:r>
              <a:rPr kumimoji="1" lang="zh-CN" altLang="en-US" dirty="0"/>
              <a:t> </a:t>
            </a:r>
            <a:r>
              <a:rPr kumimoji="1" lang="en-US" altLang="zh-CN" dirty="0"/>
              <a:t>“double</a:t>
            </a:r>
            <a:r>
              <a:rPr kumimoji="1" lang="zh-CN" altLang="en-US" dirty="0"/>
              <a:t> </a:t>
            </a:r>
            <a:r>
              <a:rPr kumimoji="1" lang="en-US" altLang="zh-CN" dirty="0"/>
              <a:t>circulation</a:t>
            </a:r>
            <a:r>
              <a:rPr kumimoji="1" lang="zh-CN" altLang="en-US" dirty="0"/>
              <a:t> </a:t>
            </a:r>
            <a:r>
              <a:rPr kumimoji="1" lang="en-US" altLang="zh-CN" dirty="0"/>
              <a:t>system”,</a:t>
            </a:r>
            <a:r>
              <a:rPr kumimoji="1" lang="zh-CN" altLang="en-US" dirty="0"/>
              <a:t> </a:t>
            </a:r>
            <a:r>
              <a:rPr kumimoji="1" lang="en-US" altLang="zh-CN" dirty="0"/>
              <a:t>what</a:t>
            </a:r>
            <a:r>
              <a:rPr kumimoji="1" lang="zh-CN" altLang="en-US" dirty="0"/>
              <a:t> </a:t>
            </a:r>
            <a:r>
              <a:rPr kumimoji="1" lang="en-US" altLang="zh-CN" dirty="0"/>
              <a:t>does</a:t>
            </a:r>
            <a:r>
              <a:rPr kumimoji="1" lang="zh-CN" altLang="en-US" dirty="0"/>
              <a:t> </a:t>
            </a:r>
            <a:r>
              <a:rPr kumimoji="1" lang="en-US" altLang="zh-CN" dirty="0"/>
              <a:t>“double”</a:t>
            </a:r>
            <a:r>
              <a:rPr kumimoji="1" lang="zh-CN" altLang="en-US" dirty="0"/>
              <a:t> </a:t>
            </a:r>
            <a:r>
              <a:rPr kumimoji="1" lang="en-US" altLang="zh-CN" dirty="0"/>
              <a:t>mean?</a:t>
            </a:r>
          </a:p>
          <a:p>
            <a:r>
              <a:rPr kumimoji="1" lang="en-US" altLang="zh-CN" dirty="0"/>
              <a:t>3.</a:t>
            </a:r>
            <a:r>
              <a:rPr kumimoji="1" lang="zh-CN" altLang="en-US" dirty="0"/>
              <a:t> </a:t>
            </a:r>
            <a:r>
              <a:rPr kumimoji="1" lang="en-US" altLang="zh-CN" dirty="0"/>
              <a:t>Suggest</a:t>
            </a:r>
            <a:r>
              <a:rPr kumimoji="1" lang="zh-CN" altLang="en-US" dirty="0"/>
              <a:t> </a:t>
            </a:r>
            <a:r>
              <a:rPr kumimoji="1" lang="en-US" altLang="zh-CN" dirty="0"/>
              <a:t>advantages</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double</a:t>
            </a:r>
            <a:r>
              <a:rPr kumimoji="1" lang="zh-CN" altLang="en-US" dirty="0"/>
              <a:t> </a:t>
            </a:r>
            <a:r>
              <a:rPr kumimoji="1" lang="en-US" altLang="zh-CN" dirty="0"/>
              <a:t>circulatory</a:t>
            </a:r>
            <a:r>
              <a:rPr kumimoji="1" lang="zh-CN" altLang="en-US" dirty="0"/>
              <a:t> </a:t>
            </a:r>
            <a:r>
              <a:rPr kumimoji="1" lang="en-US" altLang="zh-CN" dirty="0"/>
              <a:t>system,</a:t>
            </a:r>
            <a:r>
              <a:rPr kumimoji="1" lang="zh-CN" altLang="en-US" dirty="0"/>
              <a:t> </a:t>
            </a:r>
            <a:r>
              <a:rPr kumimoji="1" lang="en-US" altLang="zh-CN" dirty="0"/>
              <a:t>compared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single</a:t>
            </a:r>
            <a:r>
              <a:rPr kumimoji="1" lang="zh-CN" altLang="en-US" dirty="0"/>
              <a:t> </a:t>
            </a:r>
            <a:r>
              <a:rPr kumimoji="1" lang="en-US" altLang="zh-CN" dirty="0"/>
              <a:t>circulation</a:t>
            </a:r>
            <a:r>
              <a:rPr kumimoji="1" lang="zh-CN" altLang="en-US" dirty="0"/>
              <a:t> </a:t>
            </a:r>
            <a:r>
              <a:rPr kumimoji="1" lang="en-US" altLang="zh-CN" dirty="0"/>
              <a:t>system.</a:t>
            </a:r>
          </a:p>
          <a:p>
            <a:r>
              <a:rPr kumimoji="1" lang="en-US" altLang="zh-CN" dirty="0"/>
              <a:t>4.</a:t>
            </a:r>
            <a:r>
              <a:rPr kumimoji="1" lang="zh-CN" altLang="en-US" dirty="0"/>
              <a:t> </a:t>
            </a:r>
            <a:r>
              <a:rPr kumimoji="1" lang="en-US" altLang="zh-CN" dirty="0"/>
              <a:t>a)</a:t>
            </a:r>
            <a:r>
              <a:rPr kumimoji="1" lang="zh-CN" altLang="en-US" dirty="0"/>
              <a:t> </a:t>
            </a:r>
            <a:r>
              <a:rPr kumimoji="1" lang="en-US" altLang="zh-CN" dirty="0"/>
              <a:t>What</a:t>
            </a:r>
            <a:r>
              <a:rPr kumimoji="1" lang="zh-CN" altLang="en-US" dirty="0"/>
              <a:t> </a:t>
            </a:r>
            <a:r>
              <a:rPr kumimoji="1" lang="en-US" altLang="zh-CN" dirty="0"/>
              <a:t>are</a:t>
            </a:r>
            <a:r>
              <a:rPr kumimoji="1" lang="zh-CN" altLang="en-US" dirty="0"/>
              <a:t> </a:t>
            </a:r>
            <a:r>
              <a:rPr kumimoji="1" lang="en-US" altLang="zh-CN" dirty="0"/>
              <a:t>the</a:t>
            </a:r>
            <a:r>
              <a:rPr kumimoji="1" lang="zh-CN" altLang="en-US" dirty="0"/>
              <a:t> </a:t>
            </a:r>
            <a:r>
              <a:rPr kumimoji="1" lang="en-US" altLang="zh-CN" dirty="0"/>
              <a:t>names</a:t>
            </a:r>
            <a:r>
              <a:rPr kumimoji="1" lang="zh-CN" altLang="en-US" dirty="0"/>
              <a:t> </a:t>
            </a:r>
            <a:r>
              <a:rPr kumimoji="1" lang="en-US" altLang="zh-CN" dirty="0"/>
              <a:t>of</a:t>
            </a:r>
            <a:r>
              <a:rPr kumimoji="1" lang="zh-CN" altLang="en-US" dirty="0"/>
              <a:t> </a:t>
            </a:r>
            <a:r>
              <a:rPr kumimoji="1" lang="en-US" altLang="zh-CN" dirty="0"/>
              <a:t>four</a:t>
            </a:r>
            <a:r>
              <a:rPr kumimoji="1" lang="zh-CN" altLang="en-US" dirty="0"/>
              <a:t> </a:t>
            </a:r>
            <a:r>
              <a:rPr kumimoji="1" lang="en-US" altLang="zh-CN" dirty="0"/>
              <a:t>chambers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mammalian</a:t>
            </a:r>
            <a:r>
              <a:rPr kumimoji="1" lang="zh-CN" altLang="en-US" dirty="0"/>
              <a:t> </a:t>
            </a:r>
            <a:r>
              <a:rPr kumimoji="1" lang="en-US" altLang="zh-CN" dirty="0"/>
              <a:t>heart?</a:t>
            </a:r>
          </a:p>
          <a:p>
            <a:pPr marL="542925" indent="-542925"/>
            <a:r>
              <a:rPr kumimoji="1" lang="en-US" altLang="zh-CN" dirty="0"/>
              <a:t>b)</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role</a:t>
            </a:r>
            <a:r>
              <a:rPr kumimoji="1" lang="zh-CN" altLang="en-US" dirty="0"/>
              <a:t> </a:t>
            </a:r>
            <a:r>
              <a:rPr kumimoji="1" lang="en-US" altLang="zh-CN" dirty="0"/>
              <a:t>of</a:t>
            </a:r>
            <a:r>
              <a:rPr kumimoji="1" lang="zh-CN" altLang="en-US" dirty="0"/>
              <a:t> </a:t>
            </a:r>
            <a:r>
              <a:rPr kumimoji="1" lang="en-US" altLang="zh-CN" dirty="0"/>
              <a:t>septum?</a:t>
            </a:r>
            <a:r>
              <a:rPr kumimoji="1" lang="zh-CN" altLang="en-US" dirty="0"/>
              <a:t> </a:t>
            </a:r>
            <a:r>
              <a:rPr lang="en-US" altLang="zh-CN" dirty="0"/>
              <a:t>Imagine removing the septum, what problem may there be?</a:t>
            </a:r>
            <a:r>
              <a:rPr lang="zh-CN" altLang="zh-CN" dirty="0"/>
              <a:t> </a:t>
            </a:r>
            <a:endParaRPr kumimoji="1" lang="en-US" altLang="zh-CN" dirty="0"/>
          </a:p>
          <a:p>
            <a:pPr marL="542925" indent="-542925"/>
            <a:r>
              <a:rPr kumimoji="1" lang="en-US" altLang="zh-CN" dirty="0"/>
              <a:t>c)</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heart,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blood</a:t>
            </a:r>
            <a:r>
              <a:rPr kumimoji="1" lang="zh-CN" altLang="en-US" dirty="0"/>
              <a:t> </a:t>
            </a:r>
            <a:r>
              <a:rPr kumimoji="1" lang="en-US" altLang="zh-CN" dirty="0"/>
              <a:t>oxygenated</a:t>
            </a:r>
            <a:r>
              <a:rPr kumimoji="1" lang="zh-CN" altLang="en-US" dirty="0"/>
              <a:t> </a:t>
            </a:r>
            <a:r>
              <a:rPr kumimoji="1" lang="en-US" altLang="zh-CN" dirty="0"/>
              <a:t>or</a:t>
            </a:r>
            <a:r>
              <a:rPr kumimoji="1" lang="zh-CN" altLang="en-US" dirty="0"/>
              <a:t> </a:t>
            </a:r>
            <a:r>
              <a:rPr kumimoji="1" lang="en-US" altLang="zh-CN" dirty="0"/>
              <a:t>deoxygenated?</a:t>
            </a:r>
          </a:p>
          <a:p>
            <a:pPr marL="542925" indent="-542925"/>
            <a:r>
              <a:rPr kumimoji="1" lang="en-US" altLang="zh-CN" dirty="0"/>
              <a:t>d)</a:t>
            </a:r>
            <a:r>
              <a:rPr kumimoji="1" lang="zh-CN" altLang="en-US" dirty="0"/>
              <a:t> </a:t>
            </a:r>
            <a:r>
              <a:rPr kumimoji="1" lang="en-US" altLang="zh-CN" dirty="0"/>
              <a:t>Which</a:t>
            </a:r>
            <a:r>
              <a:rPr kumimoji="1" lang="zh-CN" altLang="en-US" dirty="0"/>
              <a:t> </a:t>
            </a:r>
            <a:r>
              <a:rPr kumimoji="1" lang="en-US" altLang="zh-CN" dirty="0"/>
              <a:t>structure</a:t>
            </a:r>
            <a:r>
              <a:rPr kumimoji="1" lang="zh-CN" altLang="en-US" dirty="0"/>
              <a:t> </a:t>
            </a:r>
            <a:r>
              <a:rPr kumimoji="1" lang="en-US" altLang="zh-CN" dirty="0"/>
              <a:t>controls</a:t>
            </a:r>
            <a:r>
              <a:rPr kumimoji="1" lang="zh-CN" altLang="en-US" dirty="0"/>
              <a:t> </a:t>
            </a:r>
            <a:r>
              <a:rPr kumimoji="1" lang="en-US" altLang="zh-CN" dirty="0"/>
              <a:t>heartbeat</a:t>
            </a:r>
            <a:r>
              <a:rPr kumimoji="1" lang="zh-CN" altLang="en-US" dirty="0"/>
              <a:t> </a:t>
            </a:r>
            <a:r>
              <a:rPr kumimoji="1" lang="en-US" altLang="zh-CN" dirty="0"/>
              <a:t>rate?</a:t>
            </a:r>
          </a:p>
          <a:p>
            <a:pPr marL="542925" indent="-542925"/>
            <a:r>
              <a:rPr kumimoji="1" lang="en-US" altLang="zh-CN" dirty="0"/>
              <a:t>e)</a:t>
            </a:r>
            <a:r>
              <a:rPr kumimoji="1" lang="zh-CN" altLang="en-US" dirty="0"/>
              <a:t> </a:t>
            </a:r>
            <a:r>
              <a:rPr lang="en-US" altLang="zh-CN" dirty="0"/>
              <a:t>What is name of the muscle cells that makes up walls of the heart?</a:t>
            </a:r>
            <a:r>
              <a:rPr lang="zh-CN" altLang="zh-CN" dirty="0"/>
              <a:t> </a:t>
            </a:r>
            <a:endParaRPr lang="en-US" altLang="zh-CN" dirty="0"/>
          </a:p>
          <a:p>
            <a:pPr marL="542925" indent="-542925"/>
            <a:r>
              <a:rPr kumimoji="1" lang="en-US" altLang="zh-CN" dirty="0"/>
              <a:t>g)</a:t>
            </a:r>
            <a:r>
              <a:rPr kumimoji="1" lang="zh-CN" altLang="en-US" dirty="0"/>
              <a:t> </a:t>
            </a:r>
            <a:r>
              <a:rPr lang="en-US" altLang="zh-CN" dirty="0"/>
              <a:t>Which chamber receives blood from the lungs/ the body? Which chamber pumps blood to the lungs/ the body?</a:t>
            </a:r>
            <a:r>
              <a:rPr lang="zh-CN" altLang="zh-CN" dirty="0"/>
              <a:t> </a:t>
            </a:r>
            <a:endParaRPr kumimoji="1" lang="en-US" altLang="zh-CN" dirty="0"/>
          </a:p>
          <a:p>
            <a:r>
              <a:rPr kumimoji="1" lang="en-US" altLang="zh-CN" dirty="0"/>
              <a:t>5.</a:t>
            </a:r>
            <a:r>
              <a:rPr kumimoji="1" lang="zh-CN" altLang="en-US" dirty="0"/>
              <a:t> </a:t>
            </a:r>
            <a:r>
              <a:rPr kumimoji="1" lang="en-US" altLang="zh-CN" dirty="0"/>
              <a:t>a)</a:t>
            </a:r>
            <a:r>
              <a:rPr kumimoji="1" lang="zh-CN" altLang="en-US" dirty="0"/>
              <a:t> </a:t>
            </a:r>
            <a:r>
              <a:rPr kumimoji="1" lang="en-US" altLang="zh-CN" dirty="0"/>
              <a:t>What</a:t>
            </a:r>
            <a:r>
              <a:rPr kumimoji="1" lang="zh-CN" altLang="en-US" dirty="0"/>
              <a:t> </a:t>
            </a:r>
            <a:r>
              <a:rPr kumimoji="1" lang="en-US" altLang="zh-CN" dirty="0"/>
              <a:t>structures</a:t>
            </a:r>
            <a:r>
              <a:rPr kumimoji="1" lang="zh-CN" altLang="en-US" dirty="0"/>
              <a:t> </a:t>
            </a:r>
            <a:r>
              <a:rPr kumimoji="1" lang="en-US" altLang="zh-CN" dirty="0"/>
              <a:t>make</a:t>
            </a:r>
            <a:r>
              <a:rPr kumimoji="1" lang="zh-CN" altLang="en-US" dirty="0"/>
              <a:t> </a:t>
            </a:r>
            <a:r>
              <a:rPr kumimoji="1" lang="en-US" altLang="zh-CN" dirty="0"/>
              <a:t>sure</a:t>
            </a:r>
            <a:r>
              <a:rPr kumimoji="1" lang="zh-CN" altLang="en-US" dirty="0"/>
              <a:t> </a:t>
            </a:r>
            <a:r>
              <a:rPr kumimoji="1" lang="en-US" altLang="zh-CN" dirty="0"/>
              <a:t>blood</a:t>
            </a:r>
            <a:r>
              <a:rPr kumimoji="1" lang="zh-CN" altLang="en-US" dirty="0"/>
              <a:t> </a:t>
            </a:r>
            <a:r>
              <a:rPr kumimoji="1" lang="en-US" altLang="zh-CN" dirty="0"/>
              <a:t>flow</a:t>
            </a:r>
            <a:r>
              <a:rPr kumimoji="1" lang="zh-CN" altLang="en-US" dirty="0"/>
              <a:t> </a:t>
            </a:r>
            <a:r>
              <a:rPr kumimoji="1" lang="en-US" altLang="zh-CN" dirty="0"/>
              <a:t>in</a:t>
            </a:r>
            <a:r>
              <a:rPr kumimoji="1" lang="zh-CN" altLang="en-US" dirty="0"/>
              <a:t> </a:t>
            </a:r>
            <a:r>
              <a:rPr kumimoji="1" lang="en-US" altLang="zh-CN" dirty="0"/>
              <a:t>one-way</a:t>
            </a:r>
            <a:r>
              <a:rPr kumimoji="1" lang="zh-CN" altLang="en-US" dirty="0"/>
              <a:t> </a:t>
            </a:r>
            <a:r>
              <a:rPr kumimoji="1" lang="en-US" altLang="zh-CN" dirty="0"/>
              <a:t>direction?</a:t>
            </a:r>
            <a:r>
              <a:rPr kumimoji="1" lang="zh-CN" altLang="en-US" dirty="0"/>
              <a:t> </a:t>
            </a:r>
            <a:endParaRPr kumimoji="1" lang="en-US" altLang="zh-CN" dirty="0"/>
          </a:p>
          <a:p>
            <a:pPr marL="542925" indent="-542925"/>
            <a:r>
              <a:rPr lang="en-US" altLang="zh-CN" dirty="0"/>
              <a:t>b)</a:t>
            </a:r>
            <a:r>
              <a:rPr lang="zh-CN" altLang="en-US" dirty="0"/>
              <a:t> </a:t>
            </a:r>
            <a:r>
              <a:rPr lang="en-US" altLang="zh-CN" dirty="0"/>
              <a:t>How do atrioventricular valves work?</a:t>
            </a:r>
            <a:r>
              <a:rPr lang="zh-CN" altLang="zh-CN" dirty="0"/>
              <a:t> </a:t>
            </a:r>
            <a:r>
              <a:rPr lang="en-US" altLang="zh-CN" dirty="0"/>
              <a:t>Where</a:t>
            </a:r>
            <a:r>
              <a:rPr lang="zh-CN" altLang="en-US" dirty="0"/>
              <a:t> </a:t>
            </a:r>
            <a:r>
              <a:rPr lang="en-US" altLang="zh-CN" dirty="0"/>
              <a:t>are</a:t>
            </a:r>
            <a:r>
              <a:rPr lang="zh-CN" altLang="en-US" dirty="0"/>
              <a:t> </a:t>
            </a:r>
            <a:r>
              <a:rPr lang="en-US" altLang="zh-CN" dirty="0"/>
              <a:t>they?</a:t>
            </a:r>
          </a:p>
          <a:p>
            <a:r>
              <a:rPr lang="en-US" altLang="zh-CN" dirty="0"/>
              <a:t>6.</a:t>
            </a:r>
            <a:r>
              <a:rPr lang="zh-CN" altLang="en-US" dirty="0"/>
              <a:t> </a:t>
            </a:r>
            <a:r>
              <a:rPr lang="en-US" altLang="zh-CN" dirty="0"/>
              <a:t>a)</a:t>
            </a:r>
            <a:r>
              <a:rPr lang="zh-CN" altLang="en-US" dirty="0"/>
              <a:t> </a:t>
            </a:r>
            <a:r>
              <a:rPr lang="en-US" altLang="zh-CN" dirty="0"/>
              <a:t>Compare the thickness of the walls in the human heart (atria vs. ventricles; left vs. right ventricles). </a:t>
            </a:r>
          </a:p>
          <a:p>
            <a:pPr marL="542925" indent="-542925"/>
            <a:r>
              <a:rPr lang="en-US" altLang="zh-CN" dirty="0"/>
              <a:t>b)</a:t>
            </a:r>
            <a:r>
              <a:rPr lang="zh-CN" altLang="en-US" dirty="0"/>
              <a:t> </a:t>
            </a:r>
            <a:r>
              <a:rPr lang="en-US" altLang="zh-CN" dirty="0"/>
              <a:t>Can you explain the difference in this thickness?</a:t>
            </a:r>
            <a:r>
              <a:rPr lang="zh-CN" altLang="zh-CN" dirty="0"/>
              <a:t> </a:t>
            </a:r>
            <a:endParaRPr lang="en-US" altLang="zh-CN" dirty="0"/>
          </a:p>
          <a:p>
            <a:r>
              <a:rPr kumimoji="1" lang="en-US" altLang="zh-CN" dirty="0"/>
              <a:t>7.</a:t>
            </a:r>
            <a:r>
              <a:rPr kumimoji="1" lang="zh-CN" altLang="en-US" dirty="0"/>
              <a:t> </a:t>
            </a:r>
            <a:r>
              <a:rPr lang="en-US" altLang="zh-CN" dirty="0"/>
              <a:t>a)</a:t>
            </a:r>
            <a:r>
              <a:rPr lang="zh-CN" altLang="en-US" dirty="0"/>
              <a:t> </a:t>
            </a:r>
            <a:r>
              <a:rPr kumimoji="1" lang="en-US" altLang="zh-CN" dirty="0"/>
              <a:t>Describe</a:t>
            </a:r>
            <a:r>
              <a:rPr kumimoji="1" lang="zh-CN" altLang="en-US" dirty="0"/>
              <a:t> </a:t>
            </a:r>
            <a:r>
              <a:rPr kumimoji="1" lang="en-US" altLang="zh-CN" dirty="0"/>
              <a:t>how</a:t>
            </a:r>
            <a:r>
              <a:rPr kumimoji="1" lang="zh-CN" altLang="en-US" dirty="0"/>
              <a:t> </a:t>
            </a:r>
            <a:r>
              <a:rPr kumimoji="1" lang="en-US" altLang="zh-CN" dirty="0"/>
              <a:t>an</a:t>
            </a:r>
            <a:r>
              <a:rPr kumimoji="1" lang="zh-CN" altLang="en-US" dirty="0"/>
              <a:t> </a:t>
            </a:r>
            <a:r>
              <a:rPr kumimoji="1" lang="en-US" altLang="zh-CN" dirty="0"/>
              <a:t>O</a:t>
            </a:r>
            <a:r>
              <a:rPr kumimoji="1" lang="en-US" altLang="zh-CN" baseline="-25000" dirty="0"/>
              <a:t>2</a:t>
            </a:r>
            <a:r>
              <a:rPr kumimoji="1" lang="zh-CN" altLang="en-US" dirty="0"/>
              <a:t> </a:t>
            </a:r>
            <a:r>
              <a:rPr kumimoji="1" lang="en-US" altLang="zh-CN" dirty="0"/>
              <a:t>molecule</a:t>
            </a:r>
            <a:r>
              <a:rPr kumimoji="1" lang="zh-CN" altLang="en-US" dirty="0"/>
              <a:t> </a:t>
            </a:r>
            <a:r>
              <a:rPr kumimoji="1" lang="en-US" altLang="zh-CN" dirty="0"/>
              <a:t>in</a:t>
            </a:r>
            <a:r>
              <a:rPr kumimoji="1" lang="zh-CN" altLang="en-US" dirty="0"/>
              <a:t> </a:t>
            </a:r>
            <a:r>
              <a:rPr kumimoji="1" lang="en-US" altLang="zh-CN" dirty="0"/>
              <a:t>air</a:t>
            </a:r>
            <a:r>
              <a:rPr kumimoji="1" lang="zh-CN" altLang="en-US" dirty="0"/>
              <a:t> </a:t>
            </a:r>
            <a:r>
              <a:rPr kumimoji="1" lang="en-US" altLang="zh-CN" dirty="0"/>
              <a:t>is</a:t>
            </a:r>
            <a:r>
              <a:rPr kumimoji="1" lang="zh-CN" altLang="en-US" dirty="0"/>
              <a:t> </a:t>
            </a:r>
            <a:r>
              <a:rPr kumimoji="1" lang="en-US" altLang="zh-CN" dirty="0"/>
              <a:t>delivered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muscle</a:t>
            </a:r>
            <a:r>
              <a:rPr kumimoji="1" lang="zh-CN" altLang="en-US" dirty="0"/>
              <a:t> </a:t>
            </a:r>
            <a:r>
              <a:rPr kumimoji="1" lang="en-US" altLang="zh-CN" dirty="0"/>
              <a:t>cell</a:t>
            </a:r>
            <a:r>
              <a:rPr kumimoji="1" lang="zh-CN" altLang="en-US" dirty="0"/>
              <a:t> </a:t>
            </a:r>
            <a:r>
              <a:rPr kumimoji="1" lang="en-US" altLang="zh-CN" dirty="0"/>
              <a:t>in</a:t>
            </a:r>
            <a:r>
              <a:rPr kumimoji="1" lang="zh-CN" altLang="en-US" dirty="0"/>
              <a:t> </a:t>
            </a:r>
            <a:r>
              <a:rPr kumimoji="1" lang="en-US" altLang="zh-CN" dirty="0"/>
              <a:t>your</a:t>
            </a:r>
            <a:r>
              <a:rPr kumimoji="1" lang="zh-CN" altLang="en-US" dirty="0"/>
              <a:t> </a:t>
            </a:r>
            <a:r>
              <a:rPr kumimoji="1" lang="en-US" altLang="zh-CN" dirty="0"/>
              <a:t>arm.</a:t>
            </a:r>
            <a:r>
              <a:rPr kumimoji="1" lang="zh-CN" altLang="en-US" dirty="0"/>
              <a:t> </a:t>
            </a:r>
            <a:r>
              <a:rPr kumimoji="1" lang="en-US" altLang="zh-CN" dirty="0"/>
              <a:t>(starting</a:t>
            </a:r>
            <a:r>
              <a:rPr kumimoji="1" lang="zh-CN" altLang="en-US" dirty="0"/>
              <a:t> </a:t>
            </a:r>
            <a:r>
              <a:rPr kumimoji="1" lang="en-US" altLang="zh-CN" dirty="0"/>
              <a:t>from</a:t>
            </a:r>
            <a:r>
              <a:rPr kumimoji="1" lang="zh-CN" altLang="en-US" dirty="0"/>
              <a:t> </a:t>
            </a:r>
            <a:r>
              <a:rPr kumimoji="1" lang="en-US" altLang="zh-CN" dirty="0"/>
              <a:t>when</a:t>
            </a:r>
            <a:r>
              <a:rPr kumimoji="1" lang="zh-CN" altLang="en-US" dirty="0"/>
              <a:t> </a:t>
            </a:r>
            <a:r>
              <a:rPr kumimoji="1" lang="en-US" altLang="zh-CN" dirty="0"/>
              <a:t>blood</a:t>
            </a:r>
            <a:r>
              <a:rPr kumimoji="1" lang="zh-CN" altLang="en-US" dirty="0"/>
              <a:t> </a:t>
            </a:r>
            <a:r>
              <a:rPr kumimoji="1" lang="en-US" altLang="zh-CN" dirty="0"/>
              <a:t>return</a:t>
            </a:r>
            <a:r>
              <a:rPr kumimoji="1" lang="zh-CN" altLang="en-US" dirty="0"/>
              <a:t> </a:t>
            </a:r>
            <a:r>
              <a:rPr kumimoji="1" lang="en-US" altLang="zh-CN" dirty="0"/>
              <a:t>to</a:t>
            </a:r>
            <a:r>
              <a:rPr kumimoji="1" lang="zh-CN" altLang="en-US" dirty="0"/>
              <a:t> </a:t>
            </a:r>
            <a:r>
              <a:rPr kumimoji="1" lang="en-US" altLang="zh-CN" dirty="0"/>
              <a:t>right</a:t>
            </a:r>
            <a:r>
              <a:rPr kumimoji="1" lang="zh-CN" altLang="en-US" dirty="0"/>
              <a:t> </a:t>
            </a:r>
            <a:r>
              <a:rPr kumimoji="1" lang="en-US" altLang="zh-CN" dirty="0"/>
              <a:t>atrium)</a:t>
            </a:r>
            <a:endParaRPr lang="en-US" altLang="zh-CN" dirty="0"/>
          </a:p>
          <a:p>
            <a:pPr marL="542925" indent="-542925"/>
            <a:r>
              <a:rPr kumimoji="1" lang="en-US" altLang="zh-CN" dirty="0"/>
              <a:t>b)</a:t>
            </a:r>
            <a:r>
              <a:rPr kumimoji="1" lang="zh-CN" altLang="en-US" dirty="0"/>
              <a:t> </a:t>
            </a:r>
            <a:r>
              <a:rPr kumimoji="1" lang="en-US" altLang="zh-CN" dirty="0"/>
              <a:t>Describe</a:t>
            </a:r>
            <a:r>
              <a:rPr kumimoji="1" lang="zh-CN" altLang="en-US" dirty="0"/>
              <a:t> </a:t>
            </a:r>
            <a:r>
              <a:rPr kumimoji="1" lang="en-US" altLang="zh-CN" dirty="0"/>
              <a:t>how</a:t>
            </a:r>
            <a:r>
              <a:rPr kumimoji="1" lang="zh-CN" altLang="en-US" dirty="0"/>
              <a:t> </a:t>
            </a:r>
            <a:r>
              <a:rPr kumimoji="1" lang="en-US" altLang="zh-CN" dirty="0"/>
              <a:t>a</a:t>
            </a:r>
            <a:r>
              <a:rPr kumimoji="1" lang="zh-CN" altLang="en-US" dirty="0"/>
              <a:t> </a:t>
            </a:r>
            <a:r>
              <a:rPr kumimoji="1" lang="en-US" altLang="zh-CN" dirty="0"/>
              <a:t>glucose</a:t>
            </a:r>
            <a:r>
              <a:rPr kumimoji="1" lang="zh-CN" altLang="en-US" dirty="0"/>
              <a:t> </a:t>
            </a:r>
            <a:r>
              <a:rPr kumimoji="1" lang="en-US" altLang="zh-CN" dirty="0"/>
              <a:t>molecule</a:t>
            </a:r>
            <a:r>
              <a:rPr kumimoji="1" lang="zh-CN" altLang="en-US" dirty="0"/>
              <a:t> </a:t>
            </a:r>
            <a:r>
              <a:rPr kumimoji="1" lang="en-US" altLang="zh-CN" dirty="0"/>
              <a:t>in</a:t>
            </a:r>
            <a:r>
              <a:rPr kumimoji="1" lang="zh-CN" altLang="en-US" dirty="0"/>
              <a:t> </a:t>
            </a:r>
            <a:r>
              <a:rPr kumimoji="1" lang="en-US" altLang="zh-CN" dirty="0"/>
              <a:t>intestinal</a:t>
            </a:r>
            <a:r>
              <a:rPr kumimoji="1" lang="zh-CN" altLang="en-US" dirty="0"/>
              <a:t> </a:t>
            </a:r>
            <a:r>
              <a:rPr kumimoji="1" lang="en-US" altLang="zh-CN" dirty="0"/>
              <a:t>lumen</a:t>
            </a:r>
            <a:r>
              <a:rPr kumimoji="1" lang="zh-CN" altLang="en-US" dirty="0"/>
              <a:t> </a:t>
            </a:r>
            <a:r>
              <a:rPr kumimoji="1" lang="en-US" altLang="zh-CN" dirty="0"/>
              <a:t>is</a:t>
            </a:r>
            <a:r>
              <a:rPr kumimoji="1" lang="zh-CN" altLang="en-US" dirty="0"/>
              <a:t> </a:t>
            </a:r>
            <a:r>
              <a:rPr kumimoji="1" lang="en-US" altLang="zh-CN" dirty="0"/>
              <a:t>delivered</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muscle</a:t>
            </a:r>
            <a:r>
              <a:rPr kumimoji="1" lang="zh-CN" altLang="en-US" dirty="0"/>
              <a:t> </a:t>
            </a:r>
            <a:r>
              <a:rPr kumimoji="1" lang="en-US" altLang="zh-CN" dirty="0"/>
              <a:t>cell</a:t>
            </a:r>
            <a:r>
              <a:rPr kumimoji="1" lang="zh-CN" altLang="en-US" dirty="0"/>
              <a:t> </a:t>
            </a:r>
            <a:r>
              <a:rPr kumimoji="1" lang="en-US" altLang="zh-CN" dirty="0"/>
              <a:t>in</a:t>
            </a:r>
            <a:r>
              <a:rPr kumimoji="1" lang="zh-CN" altLang="en-US" dirty="0"/>
              <a:t> </a:t>
            </a:r>
            <a:r>
              <a:rPr kumimoji="1" lang="en-US" altLang="zh-CN" dirty="0"/>
              <a:t>your</a:t>
            </a:r>
            <a:r>
              <a:rPr kumimoji="1" lang="zh-CN" altLang="en-US" dirty="0"/>
              <a:t> </a:t>
            </a:r>
            <a:r>
              <a:rPr kumimoji="1" lang="en-US" altLang="zh-CN" dirty="0"/>
              <a:t>arm.</a:t>
            </a:r>
            <a:r>
              <a:rPr kumimoji="1" lang="zh-CN" altLang="en-US" dirty="0"/>
              <a:t> </a:t>
            </a:r>
            <a:r>
              <a:rPr kumimoji="1" lang="en-US" altLang="zh-CN" dirty="0"/>
              <a:t>(starting</a:t>
            </a:r>
            <a:r>
              <a:rPr kumimoji="1" lang="zh-CN" altLang="en-US" dirty="0"/>
              <a:t> </a:t>
            </a:r>
            <a:r>
              <a:rPr kumimoji="1" lang="en-US" altLang="zh-CN" dirty="0"/>
              <a:t>from</a:t>
            </a:r>
            <a:r>
              <a:rPr kumimoji="1" lang="zh-CN" altLang="en-US" dirty="0"/>
              <a:t> </a:t>
            </a:r>
            <a:r>
              <a:rPr kumimoji="1" lang="en-US" altLang="zh-CN" dirty="0"/>
              <a:t>when</a:t>
            </a:r>
            <a:r>
              <a:rPr kumimoji="1" lang="zh-CN" altLang="en-US" dirty="0"/>
              <a:t> </a:t>
            </a:r>
            <a:r>
              <a:rPr kumimoji="1" lang="en-US" altLang="zh-CN" dirty="0"/>
              <a:t>glucose</a:t>
            </a:r>
            <a:r>
              <a:rPr kumimoji="1" lang="zh-CN" altLang="en-US" dirty="0"/>
              <a:t> </a:t>
            </a:r>
            <a:r>
              <a:rPr kumimoji="1" lang="en-US" altLang="zh-CN" dirty="0"/>
              <a:t>is</a:t>
            </a:r>
            <a:r>
              <a:rPr kumimoji="1" lang="zh-CN" altLang="en-US" dirty="0"/>
              <a:t> </a:t>
            </a:r>
            <a:r>
              <a:rPr kumimoji="1" lang="en-US" altLang="zh-CN" dirty="0"/>
              <a:t>inside</a:t>
            </a:r>
            <a:r>
              <a:rPr kumimoji="1" lang="zh-CN" altLang="en-US" dirty="0"/>
              <a:t> </a:t>
            </a:r>
            <a:r>
              <a:rPr kumimoji="1" lang="en-US" altLang="zh-CN" dirty="0"/>
              <a:t>the</a:t>
            </a:r>
            <a:r>
              <a:rPr kumimoji="1" lang="zh-CN" altLang="en-US" dirty="0"/>
              <a:t> </a:t>
            </a:r>
            <a:r>
              <a:rPr kumimoji="1" lang="en-US" altLang="zh-CN" dirty="0"/>
              <a:t>lumen)</a:t>
            </a:r>
          </a:p>
          <a:p>
            <a:endParaRPr kumimoji="1" lang="zh-CN" altLang="en-US" dirty="0"/>
          </a:p>
        </p:txBody>
      </p:sp>
    </p:spTree>
    <p:extLst>
      <p:ext uri="{BB962C8B-B14F-4D97-AF65-F5344CB8AC3E}">
        <p14:creationId xmlns:p14="http://schemas.microsoft.com/office/powerpoint/2010/main" val="244233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Cardiac cycle – 3 stages</a:t>
            </a:r>
          </a:p>
        </p:txBody>
      </p:sp>
      <p:pic>
        <p:nvPicPr>
          <p:cNvPr id="4" name="Content Placeholder 3" descr="bennoa-16181-diastole_systole.jpg"/>
          <p:cNvPicPr>
            <a:picLocks noGrp="1" noChangeAspect="1"/>
          </p:cNvPicPr>
          <p:nvPr>
            <p:ph idx="1"/>
          </p:nvPr>
        </p:nvPicPr>
        <p:blipFill>
          <a:blip r:embed="rId2" cstate="print"/>
          <a:srcRect t="6996" r="55619" b="16636"/>
          <a:stretch>
            <a:fillRect/>
          </a:stretch>
        </p:blipFill>
        <p:spPr>
          <a:xfrm>
            <a:off x="251520" y="1700808"/>
            <a:ext cx="3816424" cy="4638829"/>
          </a:xfrm>
        </p:spPr>
      </p:pic>
      <p:sp>
        <p:nvSpPr>
          <p:cNvPr id="5" name="TextBox 4"/>
          <p:cNvSpPr txBox="1"/>
          <p:nvPr/>
        </p:nvSpPr>
        <p:spPr>
          <a:xfrm>
            <a:off x="4249010" y="1844824"/>
            <a:ext cx="4643470" cy="4093428"/>
          </a:xfrm>
          <a:prstGeom prst="rect">
            <a:avLst/>
          </a:prstGeom>
          <a:noFill/>
        </p:spPr>
        <p:txBody>
          <a:bodyPr wrap="square" rtlCol="0">
            <a:spAutoFit/>
          </a:bodyPr>
          <a:lstStyle/>
          <a:p>
            <a:pPr>
              <a:buFont typeface="Arial" pitchFamily="34" charset="0"/>
              <a:buChar char="•"/>
            </a:pPr>
            <a:r>
              <a:rPr lang="en-US" sz="2000" dirty="0"/>
              <a:t>The heart beats approximately 70 times a minute in a healthy adult.</a:t>
            </a:r>
          </a:p>
          <a:p>
            <a:pPr>
              <a:buFont typeface="Arial" pitchFamily="34" charset="0"/>
              <a:buChar char="•"/>
            </a:pPr>
            <a:endParaRPr lang="en-US" sz="2000" dirty="0"/>
          </a:p>
          <a:p>
            <a:pPr>
              <a:buFont typeface="Arial" pitchFamily="34" charset="0"/>
              <a:buChar char="•"/>
            </a:pPr>
            <a:r>
              <a:rPr lang="en-US" sz="2000" dirty="0"/>
              <a:t>Three stages during one heart beat:</a:t>
            </a:r>
          </a:p>
          <a:p>
            <a:pPr>
              <a:buFont typeface="Arial" pitchFamily="34" charset="0"/>
              <a:buChar char="•"/>
            </a:pPr>
            <a:endParaRPr lang="en-US" sz="2000" dirty="0"/>
          </a:p>
          <a:p>
            <a:pPr>
              <a:buFont typeface="Arial" pitchFamily="34" charset="0"/>
              <a:buChar char="•"/>
            </a:pPr>
            <a:r>
              <a:rPr lang="en-US" sz="2000" b="1" dirty="0"/>
              <a:t>1) Diastole</a:t>
            </a:r>
          </a:p>
          <a:p>
            <a:pPr>
              <a:buFont typeface="Arial" pitchFamily="34" charset="0"/>
              <a:buChar char="•"/>
            </a:pPr>
            <a:endParaRPr lang="en-US" sz="2000" b="1" dirty="0"/>
          </a:p>
          <a:p>
            <a:pPr>
              <a:buFont typeface="Arial" pitchFamily="34" charset="0"/>
              <a:buChar char="•"/>
            </a:pPr>
            <a:r>
              <a:rPr lang="en-US" sz="2000" dirty="0"/>
              <a:t>All cardiac muscles are </a:t>
            </a:r>
            <a:r>
              <a:rPr lang="en-US" sz="2000" b="1" dirty="0"/>
              <a:t>relaxed</a:t>
            </a:r>
            <a:r>
              <a:rPr lang="en-US" sz="2000" dirty="0"/>
              <a:t>, and hence the pressure inside the heart is lower.</a:t>
            </a:r>
          </a:p>
          <a:p>
            <a:pPr>
              <a:buFont typeface="Arial" pitchFamily="34" charset="0"/>
              <a:buChar char="•"/>
            </a:pPr>
            <a:r>
              <a:rPr lang="en-US" sz="2000" dirty="0"/>
              <a:t>Blood flows into the left and right atria.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Cardiac cycle – 3 stages</a:t>
            </a:r>
            <a:endParaRPr lang="en-GB" dirty="0"/>
          </a:p>
        </p:txBody>
      </p:sp>
      <p:pic>
        <p:nvPicPr>
          <p:cNvPr id="4" name="Content Placeholder 3" descr="bennoa-16181-diastole_systole.jpg"/>
          <p:cNvPicPr>
            <a:picLocks noGrp="1" noChangeAspect="1"/>
          </p:cNvPicPr>
          <p:nvPr>
            <p:ph idx="1"/>
          </p:nvPr>
        </p:nvPicPr>
        <p:blipFill>
          <a:blip r:embed="rId2" cstate="print"/>
          <a:srcRect t="6996" r="55619" b="16636"/>
          <a:stretch>
            <a:fillRect/>
          </a:stretch>
        </p:blipFill>
        <p:spPr>
          <a:xfrm>
            <a:off x="251520" y="1340768"/>
            <a:ext cx="3816424" cy="4638829"/>
          </a:xfrm>
        </p:spPr>
      </p:pic>
      <p:sp>
        <p:nvSpPr>
          <p:cNvPr id="5" name="TextBox 4"/>
          <p:cNvSpPr txBox="1"/>
          <p:nvPr/>
        </p:nvSpPr>
        <p:spPr>
          <a:xfrm>
            <a:off x="4355976" y="1628800"/>
            <a:ext cx="4643470" cy="3785652"/>
          </a:xfrm>
          <a:prstGeom prst="rect">
            <a:avLst/>
          </a:prstGeom>
          <a:noFill/>
        </p:spPr>
        <p:txBody>
          <a:bodyPr wrap="square" rtlCol="0">
            <a:spAutoFit/>
          </a:bodyPr>
          <a:lstStyle/>
          <a:p>
            <a:pPr>
              <a:buFont typeface="Arial" pitchFamily="34" charset="0"/>
              <a:buChar char="•"/>
            </a:pPr>
            <a:r>
              <a:rPr lang="en-US" sz="2000" b="1" dirty="0"/>
              <a:t>2) </a:t>
            </a:r>
            <a:r>
              <a:rPr lang="en-US" sz="2000" b="1" dirty="0" err="1"/>
              <a:t>Atrial</a:t>
            </a:r>
            <a:r>
              <a:rPr lang="en-US" sz="2000" b="1" dirty="0"/>
              <a:t> systole</a:t>
            </a:r>
          </a:p>
          <a:p>
            <a:pPr>
              <a:buFont typeface="Arial" pitchFamily="34" charset="0"/>
              <a:buChar char="•"/>
            </a:pPr>
            <a:endParaRPr lang="en-US" sz="2000" dirty="0"/>
          </a:p>
          <a:p>
            <a:pPr>
              <a:buFont typeface="Arial" pitchFamily="34" charset="0"/>
              <a:buChar char="•"/>
            </a:pPr>
            <a:r>
              <a:rPr lang="en-US" sz="2000" dirty="0"/>
              <a:t>After the blood enters the heart, the muscles in the walls of the </a:t>
            </a:r>
            <a:r>
              <a:rPr lang="en-US" sz="2000" b="1" dirty="0"/>
              <a:t>atria</a:t>
            </a:r>
            <a:r>
              <a:rPr lang="en-US" sz="2000" dirty="0"/>
              <a:t> contract.</a:t>
            </a:r>
          </a:p>
          <a:p>
            <a:pPr>
              <a:buFont typeface="Arial" pitchFamily="34" charset="0"/>
              <a:buChar char="•"/>
            </a:pPr>
            <a:endParaRPr lang="en-US" sz="2000" dirty="0"/>
          </a:p>
          <a:p>
            <a:pPr>
              <a:buFont typeface="Arial" pitchFamily="34" charset="0"/>
              <a:buChar char="•"/>
            </a:pPr>
            <a:r>
              <a:rPr lang="en-US" sz="2000" dirty="0"/>
              <a:t>Blood is forced into the ventricles through the </a:t>
            </a:r>
            <a:r>
              <a:rPr lang="en-US" sz="2000" b="1" dirty="0"/>
              <a:t>tricuspid</a:t>
            </a:r>
            <a:r>
              <a:rPr lang="en-US" sz="2000" dirty="0"/>
              <a:t> and </a:t>
            </a:r>
            <a:r>
              <a:rPr lang="en-US" sz="2000" b="1" dirty="0"/>
              <a:t>bicuspid valves</a:t>
            </a:r>
            <a:r>
              <a:rPr lang="en-US" sz="2000" dirty="0"/>
              <a:t>.</a:t>
            </a:r>
          </a:p>
          <a:p>
            <a:pPr>
              <a:buFont typeface="Arial" pitchFamily="34" charset="0"/>
              <a:buChar char="•"/>
            </a:pPr>
            <a:endParaRPr lang="en-US" sz="2000" dirty="0"/>
          </a:p>
          <a:p>
            <a:pPr>
              <a:buFont typeface="Arial" pitchFamily="34" charset="0"/>
              <a:buChar char="•"/>
            </a:pPr>
            <a:r>
              <a:rPr lang="en-US" sz="2000" dirty="0"/>
              <a:t>Valves open or close</a:t>
            </a:r>
            <a:r>
              <a:rPr lang="zh-CN" altLang="en-US" sz="2000" dirty="0"/>
              <a:t> </a:t>
            </a:r>
            <a:r>
              <a:rPr lang="en-US" altLang="zh-CN" sz="2000" b="1" dirty="0"/>
              <a:t>passively</a:t>
            </a:r>
            <a:r>
              <a:rPr lang="en-US" sz="2000" dirty="0"/>
              <a:t> in response to </a:t>
            </a:r>
            <a:r>
              <a:rPr lang="en-US" sz="2000" b="1" dirty="0"/>
              <a:t>pressure changes</a:t>
            </a:r>
            <a:r>
              <a:rPr 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Cardiac cycle – 3 stages</a:t>
            </a:r>
            <a:endParaRPr lang="en-US" dirty="0"/>
          </a:p>
        </p:txBody>
      </p:sp>
      <p:pic>
        <p:nvPicPr>
          <p:cNvPr id="4" name="Content Placeholder 3" descr="bennoa-16181-diastole_systole.jpg"/>
          <p:cNvPicPr>
            <a:picLocks noGrp="1" noChangeAspect="1"/>
          </p:cNvPicPr>
          <p:nvPr>
            <p:ph idx="1"/>
          </p:nvPr>
        </p:nvPicPr>
        <p:blipFill>
          <a:blip r:embed="rId2" cstate="print"/>
          <a:srcRect l="54495" t="3182" r="3922" b="16636"/>
          <a:stretch>
            <a:fillRect/>
          </a:stretch>
        </p:blipFill>
        <p:spPr>
          <a:xfrm>
            <a:off x="467544" y="1484784"/>
            <a:ext cx="3656872" cy="4980973"/>
          </a:xfrm>
        </p:spPr>
      </p:pic>
      <p:sp>
        <p:nvSpPr>
          <p:cNvPr id="5" name="TextBox 4"/>
          <p:cNvSpPr txBox="1"/>
          <p:nvPr/>
        </p:nvSpPr>
        <p:spPr>
          <a:xfrm>
            <a:off x="4429124" y="1556792"/>
            <a:ext cx="4391348" cy="4401205"/>
          </a:xfrm>
          <a:prstGeom prst="rect">
            <a:avLst/>
          </a:prstGeom>
          <a:noFill/>
        </p:spPr>
        <p:txBody>
          <a:bodyPr wrap="square" rtlCol="0">
            <a:spAutoFit/>
          </a:bodyPr>
          <a:lstStyle/>
          <a:p>
            <a:pPr>
              <a:buFont typeface="Arial" pitchFamily="34" charset="0"/>
              <a:buChar char="•"/>
            </a:pPr>
            <a:r>
              <a:rPr lang="en-US" sz="2000" b="1" dirty="0"/>
              <a:t>3) Ventricular systole</a:t>
            </a:r>
          </a:p>
          <a:p>
            <a:pPr>
              <a:buFont typeface="Arial" pitchFamily="34" charset="0"/>
              <a:buChar char="•"/>
            </a:pPr>
            <a:endParaRPr lang="en-US" sz="2000" b="1" dirty="0"/>
          </a:p>
          <a:p>
            <a:pPr>
              <a:buFont typeface="Arial" pitchFamily="34" charset="0"/>
              <a:buChar char="•"/>
            </a:pPr>
            <a:r>
              <a:rPr lang="en-US" sz="2000" dirty="0"/>
              <a:t>Next the muscles in the walls of the </a:t>
            </a:r>
            <a:r>
              <a:rPr lang="en-US" sz="2000" b="1" dirty="0"/>
              <a:t>ventricles</a:t>
            </a:r>
            <a:r>
              <a:rPr lang="en-US" sz="2000" dirty="0"/>
              <a:t> contract.</a:t>
            </a:r>
          </a:p>
          <a:p>
            <a:pPr>
              <a:buFont typeface="Arial" pitchFamily="34" charset="0"/>
              <a:buChar char="•"/>
            </a:pPr>
            <a:endParaRPr lang="en-US" sz="2000" dirty="0"/>
          </a:p>
          <a:p>
            <a:pPr>
              <a:buFont typeface="Arial" pitchFamily="34" charset="0"/>
              <a:buChar char="•"/>
            </a:pPr>
            <a:r>
              <a:rPr lang="en-US" sz="2000" dirty="0"/>
              <a:t>The </a:t>
            </a:r>
            <a:r>
              <a:rPr lang="en-US" sz="2000" b="1" dirty="0"/>
              <a:t>tricuspid</a:t>
            </a:r>
            <a:r>
              <a:rPr lang="en-US" sz="2000" dirty="0"/>
              <a:t> and </a:t>
            </a:r>
            <a:r>
              <a:rPr lang="en-US" sz="2000" b="1" dirty="0"/>
              <a:t>bicuspid valves </a:t>
            </a:r>
            <a:r>
              <a:rPr lang="en-US" sz="2000" dirty="0"/>
              <a:t>are forced shut by the pressure of blood.</a:t>
            </a:r>
          </a:p>
          <a:p>
            <a:pPr>
              <a:buFont typeface="Arial" pitchFamily="34" charset="0"/>
              <a:buChar char="•"/>
            </a:pPr>
            <a:r>
              <a:rPr lang="en-US" sz="2000" dirty="0"/>
              <a:t>The </a:t>
            </a:r>
            <a:r>
              <a:rPr lang="en-US" sz="2000" b="1" dirty="0"/>
              <a:t>semi-lunar valves </a:t>
            </a:r>
            <a:r>
              <a:rPr lang="en-US" sz="2000" dirty="0"/>
              <a:t>are open</a:t>
            </a:r>
            <a:r>
              <a:rPr lang="en-US" altLang="zh-CN" sz="2000" dirty="0"/>
              <a:t> by the pressure of blood</a:t>
            </a:r>
            <a:r>
              <a:rPr lang="en-US" sz="2000" dirty="0"/>
              <a:t>.</a:t>
            </a:r>
          </a:p>
          <a:p>
            <a:pPr>
              <a:buFont typeface="Arial" pitchFamily="34" charset="0"/>
              <a:buChar char="•"/>
            </a:pPr>
            <a:endParaRPr lang="en-US" sz="2000" dirty="0"/>
          </a:p>
          <a:p>
            <a:pPr>
              <a:buFont typeface="Arial" pitchFamily="34" charset="0"/>
              <a:buChar char="•"/>
            </a:pPr>
            <a:r>
              <a:rPr lang="en-US" sz="2000" dirty="0"/>
              <a:t>Blood is forced out of the heart into the </a:t>
            </a:r>
            <a:r>
              <a:rPr lang="en-US" sz="2000" b="1" dirty="0"/>
              <a:t>pulmonary artery </a:t>
            </a:r>
            <a:r>
              <a:rPr lang="en-US" sz="2000" dirty="0"/>
              <a:t>and the </a:t>
            </a:r>
            <a:r>
              <a:rPr lang="en-US" sz="2000" b="1" dirty="0"/>
              <a:t>aorta</a:t>
            </a:r>
            <a:r>
              <a:rPr lang="en-US"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196" t="28273" r="37856" b="20338"/>
          <a:stretch/>
        </p:blipFill>
        <p:spPr bwMode="auto">
          <a:xfrm>
            <a:off x="107504" y="404664"/>
            <a:ext cx="8928992" cy="6006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852" t="33769" r="42901" b="23771"/>
          <a:stretch/>
        </p:blipFill>
        <p:spPr bwMode="auto">
          <a:xfrm>
            <a:off x="496572" y="1340768"/>
            <a:ext cx="7687487" cy="5358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62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2"/>
                                        </p:tgtEl>
                                      </p:cBhvr>
                                    </p:animEffect>
                                    <p:set>
                                      <p:cBhvr>
                                        <p:cTn id="7" dur="1" fill="hold">
                                          <p:stCondLst>
                                            <p:cond delay="499"/>
                                          </p:stCondLst>
                                        </p:cTn>
                                        <p:tgtEl>
                                          <p:spTgt spid="5122"/>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 calcmode="lin" valueType="num">
                                      <p:cBhvr additive="base">
                                        <p:cTn id="10" dur="500" fill="hold"/>
                                        <p:tgtEl>
                                          <p:spTgt spid="5123"/>
                                        </p:tgtEl>
                                        <p:attrNameLst>
                                          <p:attrName>ppt_x</p:attrName>
                                        </p:attrNameLst>
                                      </p:cBhvr>
                                      <p:tavLst>
                                        <p:tav tm="0">
                                          <p:val>
                                            <p:strVal val="#ppt_x"/>
                                          </p:val>
                                        </p:tav>
                                        <p:tav tm="100000">
                                          <p:val>
                                            <p:strVal val="#ppt_x"/>
                                          </p:val>
                                        </p:tav>
                                      </p:tavLst>
                                    </p:anim>
                                    <p:anim calcmode="lin" valueType="num">
                                      <p:cBhvr additive="base">
                                        <p:cTn id="11"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BE3E8-115C-D748-9989-B3B89A7F4149}"/>
              </a:ext>
            </a:extLst>
          </p:cNvPr>
          <p:cNvSpPr>
            <a:spLocks noGrp="1"/>
          </p:cNvSpPr>
          <p:nvPr>
            <p:ph type="title"/>
          </p:nvPr>
        </p:nvSpPr>
        <p:spPr/>
        <p:txBody>
          <a:bodyPr/>
          <a:lstStyle/>
          <a:p>
            <a:r>
              <a:rPr kumimoji="1" lang="en-US" altLang="zh-CN" dirty="0"/>
              <a:t>The heart structure</a:t>
            </a:r>
            <a:endParaRPr kumimoji="1" lang="zh-CN" altLang="en-US" dirty="0"/>
          </a:p>
        </p:txBody>
      </p:sp>
      <p:pic>
        <p:nvPicPr>
          <p:cNvPr id="4" name="图片 3">
            <a:extLst>
              <a:ext uri="{FF2B5EF4-FFF2-40B4-BE49-F238E27FC236}">
                <a16:creationId xmlns:a16="http://schemas.microsoft.com/office/drawing/2014/main" id="{3CD5C64F-8294-F649-A47E-D29779252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2189171"/>
            <a:ext cx="3810000" cy="4076700"/>
          </a:xfrm>
          <a:prstGeom prst="rect">
            <a:avLst/>
          </a:prstGeom>
        </p:spPr>
      </p:pic>
      <p:pic>
        <p:nvPicPr>
          <p:cNvPr id="6" name="图片 5">
            <a:extLst>
              <a:ext uri="{FF2B5EF4-FFF2-40B4-BE49-F238E27FC236}">
                <a16:creationId xmlns:a16="http://schemas.microsoft.com/office/drawing/2014/main" id="{9A3DD581-5CB5-3343-B8AF-51357A91B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161" y="1905000"/>
            <a:ext cx="4445000" cy="4584700"/>
          </a:xfrm>
          <a:prstGeom prst="rect">
            <a:avLst/>
          </a:prstGeom>
        </p:spPr>
      </p:pic>
    </p:spTree>
    <p:extLst>
      <p:ext uri="{BB962C8B-B14F-4D97-AF65-F5344CB8AC3E}">
        <p14:creationId xmlns:p14="http://schemas.microsoft.com/office/powerpoint/2010/main" val="350142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Heart beat</a:t>
            </a:r>
            <a:endParaRPr lang="zh-CN" altLang="en-US" dirty="0"/>
          </a:p>
        </p:txBody>
      </p:sp>
      <p:pic>
        <p:nvPicPr>
          <p:cNvPr id="3" name="Picture 2" descr="C:\Users\achai\Desktop\heartSm.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188640"/>
            <a:ext cx="2574491" cy="25552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89896" y="1628800"/>
            <a:ext cx="3960440" cy="1323439"/>
          </a:xfrm>
          <a:prstGeom prst="rect">
            <a:avLst/>
          </a:prstGeom>
          <a:noFill/>
        </p:spPr>
        <p:txBody>
          <a:bodyPr wrap="square" rtlCol="0">
            <a:spAutoFit/>
          </a:bodyPr>
          <a:lstStyle/>
          <a:p>
            <a:r>
              <a:rPr lang="en-US" altLang="zh-CN" sz="2000" i="1" dirty="0"/>
              <a:t>Picture 9.1 A heart in the chest cavity of a person having open heart surgery. The heart is </a:t>
            </a:r>
            <a:r>
              <a:rPr lang="en-US" altLang="zh-CN" sz="2000" b="1" i="1" dirty="0"/>
              <a:t>beating</a:t>
            </a:r>
            <a:r>
              <a:rPr lang="en-US" altLang="zh-CN" sz="2000" i="1" dirty="0"/>
              <a:t>.</a:t>
            </a:r>
            <a:endParaRPr lang="zh-CN" altLang="en-US" sz="2000" dirty="0"/>
          </a:p>
        </p:txBody>
      </p:sp>
      <p:sp>
        <p:nvSpPr>
          <p:cNvPr id="5" name="文本框 4">
            <a:extLst>
              <a:ext uri="{FF2B5EF4-FFF2-40B4-BE49-F238E27FC236}">
                <a16:creationId xmlns:a16="http://schemas.microsoft.com/office/drawing/2014/main" id="{1454993F-7F5E-894D-9BB4-7BFBE967F3B6}"/>
              </a:ext>
            </a:extLst>
          </p:cNvPr>
          <p:cNvSpPr txBox="1"/>
          <p:nvPr/>
        </p:nvSpPr>
        <p:spPr>
          <a:xfrm>
            <a:off x="1259632" y="3421381"/>
            <a:ext cx="7130752" cy="923330"/>
          </a:xfrm>
          <a:prstGeom prst="rect">
            <a:avLst/>
          </a:prstGeom>
          <a:noFill/>
        </p:spPr>
        <p:txBody>
          <a:bodyPr wrap="square" rtlCol="0">
            <a:spAutoFit/>
          </a:bodyPr>
          <a:lstStyle/>
          <a:p>
            <a:r>
              <a:rPr kumimoji="1" lang="en-US" altLang="zh-CN" b="1" dirty="0"/>
              <a:t>Task</a:t>
            </a:r>
            <a:r>
              <a:rPr kumimoji="1" lang="en-US" altLang="zh-CN" dirty="0"/>
              <a:t>:</a:t>
            </a:r>
            <a:r>
              <a:rPr kumimoji="1" lang="zh-CN" altLang="en-US" dirty="0"/>
              <a:t> </a:t>
            </a:r>
            <a:r>
              <a:rPr lang="en-US" altLang="zh-CN" dirty="0"/>
              <a:t>Construct a table to record the responses/ actions of atria/ ventricles/ atrioventricular valves/ blood flow</a:t>
            </a:r>
            <a:r>
              <a:rPr lang="zh-CN" altLang="en-US" dirty="0"/>
              <a:t> </a:t>
            </a:r>
            <a:r>
              <a:rPr lang="en-US" altLang="zh-CN" dirty="0"/>
              <a:t>during</a:t>
            </a:r>
            <a:r>
              <a:rPr lang="zh-CN" altLang="en-US" dirty="0"/>
              <a:t> </a:t>
            </a:r>
            <a:r>
              <a:rPr lang="en-US" altLang="zh-CN" dirty="0"/>
              <a:t>a</a:t>
            </a:r>
            <a:r>
              <a:rPr lang="zh-CN" altLang="en-US" dirty="0"/>
              <a:t> </a:t>
            </a:r>
            <a:r>
              <a:rPr lang="en-US" altLang="zh-CN" dirty="0"/>
              <a:t>cardiac</a:t>
            </a:r>
            <a:r>
              <a:rPr lang="zh-CN" altLang="en-US" dirty="0"/>
              <a:t> </a:t>
            </a:r>
            <a:r>
              <a:rPr lang="en-US" altLang="zh-CN" dirty="0"/>
              <a:t>cycle.</a:t>
            </a:r>
            <a:r>
              <a:rPr lang="zh-CN" altLang="zh-CN" dirty="0"/>
              <a:t> </a:t>
            </a:r>
            <a:endParaRPr kumimoji="1" lang="zh-CN" altLang="en-US" dirty="0"/>
          </a:p>
        </p:txBody>
      </p:sp>
      <p:graphicFrame>
        <p:nvGraphicFramePr>
          <p:cNvPr id="6" name="表格 5">
            <a:extLst>
              <a:ext uri="{FF2B5EF4-FFF2-40B4-BE49-F238E27FC236}">
                <a16:creationId xmlns:a16="http://schemas.microsoft.com/office/drawing/2014/main" id="{37B73A53-8A9A-234D-A756-FCB804DEE949}"/>
              </a:ext>
            </a:extLst>
          </p:cNvPr>
          <p:cNvGraphicFramePr>
            <a:graphicFrameLocks noGrp="1"/>
          </p:cNvGraphicFramePr>
          <p:nvPr>
            <p:extLst>
              <p:ext uri="{D42A27DB-BD31-4B8C-83A1-F6EECF244321}">
                <p14:modId xmlns:p14="http://schemas.microsoft.com/office/powerpoint/2010/main" val="4168848157"/>
              </p:ext>
            </p:extLst>
          </p:nvPr>
        </p:nvGraphicFramePr>
        <p:xfrm>
          <a:off x="611560" y="4558858"/>
          <a:ext cx="8352928" cy="1867313"/>
        </p:xfrm>
        <a:graphic>
          <a:graphicData uri="http://schemas.openxmlformats.org/drawingml/2006/table">
            <a:tbl>
              <a:tblPr firstRow="1" firstCol="1" bandRow="1">
                <a:tableStyleId>{21E4AEA4-8DFA-4A89-87EB-49C32662AFE0}</a:tableStyleId>
              </a:tblPr>
              <a:tblGrid>
                <a:gridCol w="1752417">
                  <a:extLst>
                    <a:ext uri="{9D8B030D-6E8A-4147-A177-3AD203B41FA5}">
                      <a16:colId xmlns:a16="http://schemas.microsoft.com/office/drawing/2014/main" val="4245937128"/>
                    </a:ext>
                  </a:extLst>
                </a:gridCol>
                <a:gridCol w="1062772">
                  <a:extLst>
                    <a:ext uri="{9D8B030D-6E8A-4147-A177-3AD203B41FA5}">
                      <a16:colId xmlns:a16="http://schemas.microsoft.com/office/drawing/2014/main" val="4244170334"/>
                    </a:ext>
                  </a:extLst>
                </a:gridCol>
                <a:gridCol w="1188864">
                  <a:extLst>
                    <a:ext uri="{9D8B030D-6E8A-4147-A177-3AD203B41FA5}">
                      <a16:colId xmlns:a16="http://schemas.microsoft.com/office/drawing/2014/main" val="1740087193"/>
                    </a:ext>
                  </a:extLst>
                </a:gridCol>
                <a:gridCol w="2418901">
                  <a:extLst>
                    <a:ext uri="{9D8B030D-6E8A-4147-A177-3AD203B41FA5}">
                      <a16:colId xmlns:a16="http://schemas.microsoft.com/office/drawing/2014/main" val="2582310494"/>
                    </a:ext>
                  </a:extLst>
                </a:gridCol>
                <a:gridCol w="1929974">
                  <a:extLst>
                    <a:ext uri="{9D8B030D-6E8A-4147-A177-3AD203B41FA5}">
                      <a16:colId xmlns:a16="http://schemas.microsoft.com/office/drawing/2014/main" val="1092018467"/>
                    </a:ext>
                  </a:extLst>
                </a:gridCol>
              </a:tblGrid>
              <a:tr h="493496">
                <a:tc>
                  <a:txBody>
                    <a:bodyPr/>
                    <a:lstStyle/>
                    <a:p>
                      <a:pPr marL="0" marR="0" indent="0" algn="ctr">
                        <a:spcBef>
                          <a:spcPts val="0"/>
                        </a:spcBef>
                        <a:spcAft>
                          <a:spcPts val="0"/>
                        </a:spcAft>
                      </a:pPr>
                      <a:r>
                        <a:rPr lang="en-US" sz="1600" kern="100" dirty="0">
                          <a:effectLst/>
                        </a:rPr>
                        <a:t>Stages</a:t>
                      </a:r>
                      <a:endParaRPr lang="zh-CN" sz="16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600" kern="100" dirty="0">
                          <a:effectLst/>
                        </a:rPr>
                        <a:t>atria</a:t>
                      </a:r>
                      <a:endParaRPr lang="zh-CN" sz="16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600" kern="100">
                          <a:effectLst/>
                        </a:rPr>
                        <a:t>ventricles</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600" kern="100">
                          <a:effectLst/>
                        </a:rPr>
                        <a:t>atrioventricular valves</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600" kern="100">
                          <a:effectLst/>
                        </a:rPr>
                        <a:t>blood flow</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33452345"/>
                  </a:ext>
                </a:extLst>
              </a:tr>
              <a:tr h="343454">
                <a:tc>
                  <a:txBody>
                    <a:bodyPr/>
                    <a:lstStyle/>
                    <a:p>
                      <a:pPr marL="0" marR="0" indent="0" algn="ctr">
                        <a:spcBef>
                          <a:spcPts val="0"/>
                        </a:spcBef>
                        <a:spcAft>
                          <a:spcPts val="0"/>
                        </a:spcAft>
                      </a:pPr>
                      <a:r>
                        <a:rPr lang="en-US" sz="1600" kern="100">
                          <a:effectLst/>
                        </a:rPr>
                        <a:t>diastole</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endParaRPr lang="zh-CN" sz="1600" kern="100" dirty="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5693400"/>
                  </a:ext>
                </a:extLst>
              </a:tr>
              <a:tr h="343454">
                <a:tc>
                  <a:txBody>
                    <a:bodyPr/>
                    <a:lstStyle/>
                    <a:p>
                      <a:pPr marL="0" marR="0" indent="0" algn="ctr">
                        <a:spcBef>
                          <a:spcPts val="0"/>
                        </a:spcBef>
                        <a:spcAft>
                          <a:spcPts val="0"/>
                        </a:spcAft>
                      </a:pPr>
                      <a:r>
                        <a:rPr lang="en-US" sz="1600" kern="100">
                          <a:effectLst/>
                        </a:rPr>
                        <a:t>atrial systole</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92266049"/>
                  </a:ext>
                </a:extLst>
              </a:tr>
              <a:tr h="686909">
                <a:tc>
                  <a:txBody>
                    <a:bodyPr/>
                    <a:lstStyle/>
                    <a:p>
                      <a:pPr marL="0" marR="0" indent="0" algn="ctr">
                        <a:spcBef>
                          <a:spcPts val="0"/>
                        </a:spcBef>
                        <a:spcAft>
                          <a:spcPts val="0"/>
                        </a:spcAft>
                      </a:pPr>
                      <a:r>
                        <a:rPr lang="en-US" sz="1600" kern="100">
                          <a:effectLst/>
                        </a:rPr>
                        <a:t>ventricular systole</a:t>
                      </a:r>
                      <a:endParaRPr lang="zh-CN" sz="1600" kern="100">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zh-CN" sz="1600" b="0" i="0" u="none" strike="noStrike" kern="1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75966540"/>
                  </a:ext>
                </a:extLst>
              </a:tr>
            </a:tbl>
          </a:graphicData>
        </a:graphic>
      </p:graphicFrame>
    </p:spTree>
    <p:extLst>
      <p:ext uri="{BB962C8B-B14F-4D97-AF65-F5344CB8AC3E}">
        <p14:creationId xmlns:p14="http://schemas.microsoft.com/office/powerpoint/2010/main" val="1630192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599F4-AD44-5946-AC4C-BD3FC3B0D03C}"/>
              </a:ext>
            </a:extLst>
          </p:cNvPr>
          <p:cNvSpPr>
            <a:spLocks noGrp="1"/>
          </p:cNvSpPr>
          <p:nvPr>
            <p:ph type="title"/>
          </p:nvPr>
        </p:nvSpPr>
        <p:spPr/>
        <p:txBody>
          <a:bodyPr/>
          <a:lstStyle/>
          <a:p>
            <a:r>
              <a:rPr lang="en-US" altLang="zh-CN" dirty="0"/>
              <a:t>cardiac arrest</a:t>
            </a:r>
            <a:endParaRPr kumimoji="1" lang="zh-CN" altLang="en-US" dirty="0"/>
          </a:p>
        </p:txBody>
      </p:sp>
      <p:sp>
        <p:nvSpPr>
          <p:cNvPr id="3" name="内容占位符 2">
            <a:extLst>
              <a:ext uri="{FF2B5EF4-FFF2-40B4-BE49-F238E27FC236}">
                <a16:creationId xmlns:a16="http://schemas.microsoft.com/office/drawing/2014/main" id="{CD90C7AC-3E80-1C41-B911-377F43ABA2FB}"/>
              </a:ext>
            </a:extLst>
          </p:cNvPr>
          <p:cNvSpPr>
            <a:spLocks noGrp="1"/>
          </p:cNvSpPr>
          <p:nvPr>
            <p:ph idx="1"/>
          </p:nvPr>
        </p:nvSpPr>
        <p:spPr/>
        <p:txBody>
          <a:bodyPr/>
          <a:lstStyle/>
          <a:p>
            <a:r>
              <a:rPr lang="en-US" altLang="zh-CN" b="1" dirty="0"/>
              <a:t>Game</a:t>
            </a:r>
            <a:r>
              <a:rPr lang="en-US" altLang="zh-CN" dirty="0"/>
              <a:t>: cardiac arrest (group of 5-7 students)</a:t>
            </a:r>
            <a:endParaRPr lang="zh-CN" altLang="zh-CN" dirty="0"/>
          </a:p>
          <a:p>
            <a:r>
              <a:rPr lang="en-US" altLang="zh-CN" dirty="0"/>
              <a:t>Figure out a list of structures the blood flow pass, during one circuit, then call out the structure name one by one</a:t>
            </a:r>
            <a:r>
              <a:rPr lang="en-US" altLang="zh-CN"/>
              <a:t>. </a:t>
            </a:r>
          </a:p>
          <a:p>
            <a:r>
              <a:rPr lang="en-US" altLang="zh-CN"/>
              <a:t>If </a:t>
            </a:r>
            <a:r>
              <a:rPr lang="en-US" altLang="zh-CN" dirty="0"/>
              <a:t>anyone stops more than 2s, start the cycle again until the group can finish 2 heartbeats.</a:t>
            </a:r>
            <a:endParaRPr lang="zh-CN" altLang="zh-CN" dirty="0"/>
          </a:p>
          <a:p>
            <a:endParaRPr kumimoji="1" lang="zh-CN" altLang="en-US" dirty="0"/>
          </a:p>
        </p:txBody>
      </p:sp>
    </p:spTree>
    <p:extLst>
      <p:ext uri="{BB962C8B-B14F-4D97-AF65-F5344CB8AC3E}">
        <p14:creationId xmlns:p14="http://schemas.microsoft.com/office/powerpoint/2010/main" val="2593635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Pacemaker</a:t>
            </a:r>
            <a:endParaRPr lang="zh-CN" altLang="en-US" dirty="0"/>
          </a:p>
        </p:txBody>
      </p:sp>
      <p:sp>
        <p:nvSpPr>
          <p:cNvPr id="3" name="内容占位符 2"/>
          <p:cNvSpPr>
            <a:spLocks noGrp="1"/>
          </p:cNvSpPr>
          <p:nvPr>
            <p:ph idx="1"/>
          </p:nvPr>
        </p:nvSpPr>
        <p:spPr>
          <a:xfrm>
            <a:off x="1115616" y="1600200"/>
            <a:ext cx="7571184" cy="4853136"/>
          </a:xfrm>
        </p:spPr>
        <p:txBody>
          <a:bodyPr>
            <a:normAutofit/>
          </a:bodyPr>
          <a:lstStyle/>
          <a:p>
            <a:r>
              <a:rPr lang="en-US" altLang="zh-CN" sz="2000" dirty="0"/>
              <a:t>The </a:t>
            </a:r>
            <a:r>
              <a:rPr lang="en-US" altLang="zh-CN" sz="2000" b="1" dirty="0"/>
              <a:t>heartbeat rate</a:t>
            </a:r>
            <a:r>
              <a:rPr lang="en-US" altLang="zh-CN" sz="2000" dirty="0"/>
              <a:t> is controlled by a patch of muscle in the right atrium called </a:t>
            </a:r>
            <a:r>
              <a:rPr lang="en-US" altLang="zh-CN" sz="2000" dirty="0" err="1"/>
              <a:t>sinoatrial</a:t>
            </a:r>
            <a:r>
              <a:rPr lang="en-US" altLang="zh-CN" sz="2000" dirty="0"/>
              <a:t> node (SAN) or pacemaker.</a:t>
            </a:r>
          </a:p>
          <a:p>
            <a:r>
              <a:rPr lang="en-US" altLang="zh-CN" sz="2000" dirty="0"/>
              <a:t>The SAN sends out an electrical impulse which spreads throughout to the atria first, to stimulate it to contract. </a:t>
            </a:r>
          </a:p>
          <a:p>
            <a:r>
              <a:rPr lang="en-US" altLang="zh-CN" sz="2000" dirty="0"/>
              <a:t>After the atria contract, the electrical impulse moves on and is sent to ventricles, which contract also.</a:t>
            </a:r>
            <a:endParaRPr lang="zh-CN" alt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7200" y="274638"/>
            <a:ext cx="6491064" cy="1143000"/>
          </a:xfrm>
        </p:spPr>
        <p:txBody>
          <a:bodyPr/>
          <a:lstStyle/>
          <a:p>
            <a:r>
              <a:rPr lang="en-US" altLang="zh-CN" dirty="0"/>
              <a:t>Detect heart activity</a:t>
            </a:r>
            <a:endParaRPr lang="zh-CN" altLang="en-US" dirty="0"/>
          </a:p>
        </p:txBody>
      </p:sp>
      <p:pic>
        <p:nvPicPr>
          <p:cNvPr id="1026" name="Picture 2" descr="c:\users\administrator\appdata\roaming\360se6\User Data\temp\Stethoscope-2.png"/>
          <p:cNvPicPr>
            <a:picLocks noChangeAspect="1" noChangeArrowheads="1"/>
          </p:cNvPicPr>
          <p:nvPr/>
        </p:nvPicPr>
        <p:blipFill>
          <a:blip r:embed="rId2" cstate="print"/>
          <a:srcRect/>
          <a:stretch>
            <a:fillRect/>
          </a:stretch>
        </p:blipFill>
        <p:spPr bwMode="auto">
          <a:xfrm>
            <a:off x="35496" y="2276872"/>
            <a:ext cx="2830371" cy="2448272"/>
          </a:xfrm>
          <a:prstGeom prst="rect">
            <a:avLst/>
          </a:prstGeom>
          <a:noFill/>
        </p:spPr>
      </p:pic>
      <p:sp>
        <p:nvSpPr>
          <p:cNvPr id="6" name="TextBox 5"/>
          <p:cNvSpPr txBox="1"/>
          <p:nvPr/>
        </p:nvSpPr>
        <p:spPr>
          <a:xfrm>
            <a:off x="35496" y="4725144"/>
            <a:ext cx="2880320" cy="1569660"/>
          </a:xfrm>
          <a:prstGeom prst="rect">
            <a:avLst/>
          </a:prstGeom>
          <a:noFill/>
        </p:spPr>
        <p:txBody>
          <a:bodyPr wrap="square" rtlCol="0">
            <a:spAutoFit/>
          </a:bodyPr>
          <a:lstStyle/>
          <a:p>
            <a:r>
              <a:rPr lang="en-US" altLang="zh-CN" sz="2400" b="1" dirty="0"/>
              <a:t>Stethoscope</a:t>
            </a:r>
            <a:r>
              <a:rPr lang="en-US" altLang="zh-CN" sz="2400" dirty="0"/>
              <a:t> - listen to the sound of valves when they shut</a:t>
            </a:r>
            <a:endParaRPr lang="zh-CN" altLang="en-US" sz="2400" dirty="0"/>
          </a:p>
        </p:txBody>
      </p:sp>
      <p:pic>
        <p:nvPicPr>
          <p:cNvPr id="1028" name="Picture 4" descr="c:\users\administrator\appdata\roaming\360se6\User Data\temp\800px-Pulse_evaluation.JPG"/>
          <p:cNvPicPr>
            <a:picLocks noChangeAspect="1" noChangeArrowheads="1"/>
          </p:cNvPicPr>
          <p:nvPr/>
        </p:nvPicPr>
        <p:blipFill>
          <a:blip r:embed="rId3" cstate="print"/>
          <a:srcRect/>
          <a:stretch>
            <a:fillRect/>
          </a:stretch>
        </p:blipFill>
        <p:spPr bwMode="auto">
          <a:xfrm>
            <a:off x="3059832" y="2276872"/>
            <a:ext cx="3072341" cy="2304256"/>
          </a:xfrm>
          <a:prstGeom prst="rect">
            <a:avLst/>
          </a:prstGeom>
          <a:noFill/>
        </p:spPr>
      </p:pic>
      <p:sp>
        <p:nvSpPr>
          <p:cNvPr id="8" name="TextBox 7"/>
          <p:cNvSpPr txBox="1"/>
          <p:nvPr/>
        </p:nvSpPr>
        <p:spPr>
          <a:xfrm>
            <a:off x="2987824" y="4797152"/>
            <a:ext cx="3168352" cy="1200329"/>
          </a:xfrm>
          <a:prstGeom prst="rect">
            <a:avLst/>
          </a:prstGeom>
          <a:noFill/>
        </p:spPr>
        <p:txBody>
          <a:bodyPr wrap="square" rtlCol="0">
            <a:spAutoFit/>
          </a:bodyPr>
          <a:lstStyle/>
          <a:p>
            <a:r>
              <a:rPr lang="en-US" altLang="zh-CN" sz="2400" b="1" dirty="0"/>
              <a:t>Pulse</a:t>
            </a:r>
            <a:r>
              <a:rPr lang="en-US" altLang="zh-CN" sz="2400" dirty="0"/>
              <a:t> evaluation – arteries pulses while blood go through</a:t>
            </a:r>
            <a:endParaRPr lang="zh-CN" altLang="en-US" sz="2400" dirty="0"/>
          </a:p>
        </p:txBody>
      </p:sp>
      <p:pic>
        <p:nvPicPr>
          <p:cNvPr id="1031" name="Picture 7" descr="E:\biology\备课资料\IG Biology备课\teahing fig\t0183cba81fd2a593b0.gif"/>
          <p:cNvPicPr>
            <a:picLocks noChangeAspect="1" noChangeArrowheads="1" noCrop="1"/>
          </p:cNvPicPr>
          <p:nvPr/>
        </p:nvPicPr>
        <p:blipFill>
          <a:blip r:embed="rId4" cstate="print"/>
          <a:srcRect/>
          <a:stretch>
            <a:fillRect/>
          </a:stretch>
        </p:blipFill>
        <p:spPr bwMode="auto">
          <a:xfrm>
            <a:off x="6444208" y="764704"/>
            <a:ext cx="2533650" cy="3810000"/>
          </a:xfrm>
          <a:prstGeom prst="rect">
            <a:avLst/>
          </a:prstGeom>
          <a:noFill/>
        </p:spPr>
      </p:pic>
      <p:sp>
        <p:nvSpPr>
          <p:cNvPr id="11" name="TextBox 10"/>
          <p:cNvSpPr txBox="1"/>
          <p:nvPr/>
        </p:nvSpPr>
        <p:spPr>
          <a:xfrm>
            <a:off x="6300192" y="4797152"/>
            <a:ext cx="2736304" cy="1569660"/>
          </a:xfrm>
          <a:prstGeom prst="rect">
            <a:avLst/>
          </a:prstGeom>
          <a:noFill/>
        </p:spPr>
        <p:txBody>
          <a:bodyPr wrap="square" rtlCol="0">
            <a:spAutoFit/>
          </a:bodyPr>
          <a:lstStyle/>
          <a:p>
            <a:r>
              <a:rPr lang="en-US" altLang="zh-CN" sz="2400" b="1" dirty="0"/>
              <a:t>Electrocardiography</a:t>
            </a:r>
            <a:r>
              <a:rPr lang="en-US" altLang="zh-CN" sz="2400" dirty="0"/>
              <a:t> (ECG) – records the electrical activity of the heart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coronary artery</a:t>
            </a:r>
          </a:p>
        </p:txBody>
      </p:sp>
      <p:pic>
        <p:nvPicPr>
          <p:cNvPr id="4" name="Content Placeholder 3" descr="heart_exterior_1.bmp"/>
          <p:cNvPicPr>
            <a:picLocks noGrp="1" noChangeAspect="1"/>
          </p:cNvPicPr>
          <p:nvPr>
            <p:ph idx="1"/>
          </p:nvPr>
        </p:nvPicPr>
        <p:blipFill>
          <a:blip r:embed="rId2" cstate="print"/>
          <a:srcRect l="4355"/>
          <a:stretch>
            <a:fillRect/>
          </a:stretch>
        </p:blipFill>
        <p:spPr>
          <a:xfrm>
            <a:off x="35496" y="1844824"/>
            <a:ext cx="5680000" cy="4248472"/>
          </a:xfrm>
        </p:spPr>
      </p:pic>
      <p:sp>
        <p:nvSpPr>
          <p:cNvPr id="5" name="TextBox 4"/>
          <p:cNvSpPr txBox="1"/>
          <p:nvPr/>
        </p:nvSpPr>
        <p:spPr>
          <a:xfrm>
            <a:off x="6000760" y="1844824"/>
            <a:ext cx="3000396" cy="4154984"/>
          </a:xfrm>
          <a:prstGeom prst="rect">
            <a:avLst/>
          </a:prstGeom>
          <a:noFill/>
        </p:spPr>
        <p:txBody>
          <a:bodyPr wrap="square" rtlCol="0">
            <a:spAutoFit/>
          </a:bodyPr>
          <a:lstStyle/>
          <a:p>
            <a:r>
              <a:rPr lang="en-GB" sz="2400" dirty="0"/>
              <a:t>The heart muscle is supplied with nutrients, such as </a:t>
            </a:r>
            <a:r>
              <a:rPr lang="en-GB" sz="2400" b="1" dirty="0"/>
              <a:t>glucose</a:t>
            </a:r>
            <a:r>
              <a:rPr lang="en-GB" sz="2400" dirty="0"/>
              <a:t>, and </a:t>
            </a:r>
            <a:r>
              <a:rPr lang="en-GB" sz="2400" b="1" dirty="0"/>
              <a:t>oxygen</a:t>
            </a:r>
            <a:r>
              <a:rPr lang="en-GB" sz="2400" dirty="0"/>
              <a:t> by the </a:t>
            </a:r>
            <a:r>
              <a:rPr lang="en-GB" sz="2400" b="1" dirty="0"/>
              <a:t>coronary arteries</a:t>
            </a:r>
            <a:r>
              <a:rPr lang="en-GB" sz="2400" dirty="0"/>
              <a:t>.</a:t>
            </a:r>
          </a:p>
          <a:p>
            <a:endParaRPr lang="en-GB" sz="2400" dirty="0"/>
          </a:p>
          <a:p>
            <a:r>
              <a:rPr lang="en-GB" sz="2400" dirty="0"/>
              <a:t>Waste materials, such as </a:t>
            </a:r>
            <a:r>
              <a:rPr lang="en-GB" sz="2400" b="1" dirty="0"/>
              <a:t>carbon dioxide</a:t>
            </a:r>
            <a:r>
              <a:rPr lang="en-GB" sz="2400" dirty="0"/>
              <a:t> are removed in the </a:t>
            </a:r>
            <a:r>
              <a:rPr lang="en-GB" sz="2400" b="1" dirty="0"/>
              <a:t>coronary veins</a:t>
            </a:r>
            <a:r>
              <a:rPr lang="en-GB"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87B4F-E522-C84B-9B53-E29796EB02B3}"/>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list</a:t>
            </a:r>
            <a:r>
              <a:rPr kumimoji="1" lang="zh-CN" altLang="en-US" dirty="0"/>
              <a:t> </a:t>
            </a:r>
            <a:r>
              <a:rPr kumimoji="1" lang="en-US" altLang="zh-CN" dirty="0"/>
              <a:t>part</a:t>
            </a:r>
            <a:r>
              <a:rPr kumimoji="1" lang="zh-CN" altLang="en-US" dirty="0"/>
              <a:t> </a:t>
            </a:r>
            <a:r>
              <a:rPr kumimoji="1" lang="en-US" altLang="zh-CN" dirty="0"/>
              <a:t>II</a:t>
            </a:r>
            <a:endParaRPr kumimoji="1" lang="zh-CN" altLang="en-US" dirty="0"/>
          </a:p>
        </p:txBody>
      </p:sp>
      <p:sp>
        <p:nvSpPr>
          <p:cNvPr id="3" name="内容占位符 2">
            <a:extLst>
              <a:ext uri="{FF2B5EF4-FFF2-40B4-BE49-F238E27FC236}">
                <a16:creationId xmlns:a16="http://schemas.microsoft.com/office/drawing/2014/main" id="{DF2FB7D8-58E0-884C-8358-9BAB23ABF0E8}"/>
              </a:ext>
            </a:extLst>
          </p:cNvPr>
          <p:cNvSpPr>
            <a:spLocks noGrp="1"/>
          </p:cNvSpPr>
          <p:nvPr>
            <p:ph idx="1"/>
          </p:nvPr>
        </p:nvSpPr>
        <p:spPr>
          <a:xfrm>
            <a:off x="971600" y="1484784"/>
            <a:ext cx="7920879" cy="5112568"/>
          </a:xfrm>
        </p:spPr>
        <p:txBody>
          <a:bodyPr>
            <a:normAutofit lnSpcReduction="10000"/>
          </a:bodyPr>
          <a:lstStyle/>
          <a:p>
            <a:r>
              <a:rPr kumimoji="1" lang="en-US" altLang="zh-CN" dirty="0"/>
              <a:t>8.</a:t>
            </a:r>
            <a:r>
              <a:rPr kumimoji="1" lang="zh-CN" altLang="en-US" dirty="0"/>
              <a:t> </a:t>
            </a:r>
            <a:r>
              <a:rPr kumimoji="1" lang="en-US" altLang="zh-CN" dirty="0"/>
              <a:t>How</a:t>
            </a:r>
            <a:r>
              <a:rPr kumimoji="1" lang="zh-CN" altLang="en-US" dirty="0"/>
              <a:t> </a:t>
            </a:r>
            <a:r>
              <a:rPr kumimoji="1" lang="en-US" altLang="zh-CN" dirty="0"/>
              <a:t>can</a:t>
            </a:r>
            <a:r>
              <a:rPr kumimoji="1" lang="zh-CN" altLang="en-US" dirty="0"/>
              <a:t> </a:t>
            </a:r>
            <a:r>
              <a:rPr kumimoji="1" lang="en-US" altLang="zh-CN" dirty="0"/>
              <a:t>you</a:t>
            </a:r>
            <a:r>
              <a:rPr kumimoji="1" lang="zh-CN" altLang="en-US" dirty="0"/>
              <a:t> </a:t>
            </a:r>
            <a:r>
              <a:rPr kumimoji="1" lang="en-US" altLang="zh-CN" dirty="0"/>
              <a:t>know</a:t>
            </a:r>
            <a:r>
              <a:rPr kumimoji="1" lang="zh-CN" altLang="en-US" dirty="0"/>
              <a:t> </a:t>
            </a:r>
            <a:r>
              <a:rPr kumimoji="1" lang="en-US" altLang="zh-CN" dirty="0"/>
              <a:t>measure</a:t>
            </a:r>
            <a:r>
              <a:rPr kumimoji="1" lang="zh-CN" altLang="en-US" dirty="0"/>
              <a:t> </a:t>
            </a:r>
            <a:r>
              <a:rPr kumimoji="1" lang="en-US" altLang="zh-CN" dirty="0"/>
              <a:t>your</a:t>
            </a:r>
            <a:r>
              <a:rPr kumimoji="1" lang="zh-CN" altLang="en-US" dirty="0"/>
              <a:t> </a:t>
            </a:r>
            <a:r>
              <a:rPr kumimoji="1" lang="en-US" altLang="zh-CN" dirty="0"/>
              <a:t>heartbeat</a:t>
            </a:r>
            <a:r>
              <a:rPr kumimoji="1" lang="zh-CN" altLang="en-US" dirty="0"/>
              <a:t> </a:t>
            </a:r>
            <a:r>
              <a:rPr kumimoji="1" lang="en-US" altLang="zh-CN" dirty="0"/>
              <a:t>rate?</a:t>
            </a:r>
            <a:r>
              <a:rPr kumimoji="1" lang="zh-CN" altLang="en-US" dirty="0"/>
              <a:t> </a:t>
            </a:r>
            <a:r>
              <a:rPr kumimoji="1" lang="en-US" altLang="zh-CN" dirty="0"/>
              <a:t>List</a:t>
            </a:r>
            <a:r>
              <a:rPr kumimoji="1" lang="zh-CN" altLang="en-US" dirty="0"/>
              <a:t> </a:t>
            </a:r>
            <a:r>
              <a:rPr kumimoji="1" lang="en-US" altLang="zh-CN" dirty="0"/>
              <a:t>3</a:t>
            </a:r>
            <a:r>
              <a:rPr kumimoji="1" lang="zh-CN" altLang="en-US" dirty="0"/>
              <a:t> </a:t>
            </a:r>
            <a:r>
              <a:rPr kumimoji="1" lang="en-US" altLang="zh-CN" dirty="0"/>
              <a:t>means.</a:t>
            </a:r>
          </a:p>
          <a:p>
            <a:r>
              <a:rPr kumimoji="1" lang="en-US" altLang="zh-CN" dirty="0"/>
              <a:t>9.</a:t>
            </a:r>
            <a:r>
              <a:rPr kumimoji="1" lang="zh-CN" altLang="en-US" dirty="0"/>
              <a:t> </a:t>
            </a:r>
            <a:r>
              <a:rPr kumimoji="1" lang="en-US" altLang="zh-CN" dirty="0"/>
              <a:t>a)</a:t>
            </a:r>
            <a:r>
              <a:rPr kumimoji="1" lang="zh-CN" altLang="en-US" dirty="0"/>
              <a:t> </a:t>
            </a:r>
            <a:r>
              <a:rPr kumimoji="1" lang="en-US" altLang="zh-CN" dirty="0"/>
              <a:t>Which</a:t>
            </a:r>
            <a:r>
              <a:rPr kumimoji="1" lang="zh-CN" altLang="en-US" dirty="0"/>
              <a:t> </a:t>
            </a:r>
            <a:r>
              <a:rPr kumimoji="1" lang="en-US" altLang="zh-CN" dirty="0"/>
              <a:t>blood</a:t>
            </a:r>
            <a:r>
              <a:rPr kumimoji="1" lang="zh-CN" altLang="en-US" dirty="0"/>
              <a:t> </a:t>
            </a:r>
            <a:r>
              <a:rPr kumimoji="1" lang="en-US" altLang="zh-CN" dirty="0"/>
              <a:t>vessel</a:t>
            </a:r>
            <a:r>
              <a:rPr kumimoji="1" lang="zh-CN" altLang="en-US" dirty="0"/>
              <a:t> </a:t>
            </a:r>
            <a:r>
              <a:rPr kumimoji="1" lang="en-US" altLang="zh-CN" dirty="0"/>
              <a:t>supplies</a:t>
            </a:r>
            <a:r>
              <a:rPr kumimoji="1" lang="zh-CN" altLang="en-US" dirty="0"/>
              <a:t> </a:t>
            </a:r>
            <a:r>
              <a:rPr kumimoji="1" lang="en-US" altLang="zh-CN" dirty="0"/>
              <a:t>blood</a:t>
            </a:r>
            <a:r>
              <a:rPr kumimoji="1" lang="zh-CN" altLang="en-US" dirty="0"/>
              <a:t> </a:t>
            </a:r>
            <a:r>
              <a:rPr kumimoji="1" lang="en-US" altLang="zh-CN" dirty="0"/>
              <a:t>to</a:t>
            </a:r>
            <a:r>
              <a:rPr kumimoji="1" lang="zh-CN" altLang="en-US" dirty="0"/>
              <a:t> </a:t>
            </a:r>
            <a:r>
              <a:rPr kumimoji="1" lang="en-US" altLang="zh-CN" dirty="0"/>
              <a:t>heart</a:t>
            </a:r>
            <a:r>
              <a:rPr kumimoji="1" lang="zh-CN" altLang="en-US" dirty="0"/>
              <a:t> </a:t>
            </a:r>
            <a:r>
              <a:rPr kumimoji="1" lang="en-US" altLang="zh-CN" dirty="0"/>
              <a:t>muscle</a:t>
            </a:r>
            <a:r>
              <a:rPr kumimoji="1" lang="zh-CN" altLang="en-US" dirty="0"/>
              <a:t> </a:t>
            </a:r>
            <a:r>
              <a:rPr kumimoji="1" lang="en-US" altLang="zh-CN" dirty="0"/>
              <a:t>cells?</a:t>
            </a:r>
          </a:p>
          <a:p>
            <a:r>
              <a:rPr kumimoji="1" lang="en-US" altLang="zh-CN" dirty="0"/>
              <a:t>b)</a:t>
            </a:r>
            <a:r>
              <a:rPr kumimoji="1" lang="zh-CN" altLang="en-US" dirty="0"/>
              <a:t> </a:t>
            </a:r>
            <a:r>
              <a:rPr kumimoji="1" lang="en-US" altLang="zh-CN" dirty="0"/>
              <a:t>What</a:t>
            </a:r>
            <a:r>
              <a:rPr kumimoji="1" lang="zh-CN" altLang="en-US" dirty="0"/>
              <a:t> </a:t>
            </a:r>
            <a:r>
              <a:rPr kumimoji="1" lang="en-US" altLang="zh-CN" dirty="0"/>
              <a:t>are</a:t>
            </a:r>
            <a:r>
              <a:rPr kumimoji="1" lang="zh-CN" altLang="en-US" dirty="0"/>
              <a:t> </a:t>
            </a:r>
            <a:r>
              <a:rPr kumimoji="1" lang="en-US" altLang="zh-CN" dirty="0"/>
              <a:t>the</a:t>
            </a:r>
            <a:r>
              <a:rPr kumimoji="1" lang="zh-CN" altLang="en-US" dirty="0"/>
              <a:t> </a:t>
            </a:r>
            <a:r>
              <a:rPr kumimoji="1" lang="en-US" altLang="zh-CN" dirty="0"/>
              <a:t>risking</a:t>
            </a:r>
            <a:r>
              <a:rPr kumimoji="1" lang="zh-CN" altLang="en-US" dirty="0"/>
              <a:t> </a:t>
            </a:r>
            <a:r>
              <a:rPr kumimoji="1" lang="en-US" altLang="zh-CN" dirty="0"/>
              <a:t>factors</a:t>
            </a:r>
            <a:r>
              <a:rPr kumimoji="1" lang="zh-CN" altLang="en-US" dirty="0"/>
              <a:t> </a:t>
            </a:r>
            <a:r>
              <a:rPr kumimoji="1" lang="en-US" altLang="zh-CN" dirty="0"/>
              <a:t>of</a:t>
            </a:r>
            <a:r>
              <a:rPr kumimoji="1" lang="zh-CN" altLang="en-US" dirty="0"/>
              <a:t> </a:t>
            </a:r>
            <a:r>
              <a:rPr kumimoji="1" lang="en-US" altLang="zh-CN" dirty="0"/>
              <a:t>CHD?</a:t>
            </a:r>
            <a:r>
              <a:rPr kumimoji="1" lang="zh-CN" altLang="en-US" dirty="0"/>
              <a:t> </a:t>
            </a:r>
            <a:r>
              <a:rPr kumimoji="1" lang="en-US" altLang="zh-CN" dirty="0"/>
              <a:t>How</a:t>
            </a:r>
            <a:r>
              <a:rPr kumimoji="1" lang="zh-CN" altLang="en-US" dirty="0"/>
              <a:t> </a:t>
            </a:r>
            <a:r>
              <a:rPr kumimoji="1" lang="en-US" altLang="zh-CN" dirty="0"/>
              <a:t>do</a:t>
            </a:r>
            <a:r>
              <a:rPr kumimoji="1" lang="zh-CN" altLang="en-US" dirty="0"/>
              <a:t> </a:t>
            </a:r>
            <a:r>
              <a:rPr kumimoji="1" lang="en-US" altLang="zh-CN" dirty="0"/>
              <a:t>we</a:t>
            </a:r>
            <a:r>
              <a:rPr kumimoji="1" lang="zh-CN" altLang="en-US" dirty="0"/>
              <a:t> </a:t>
            </a:r>
            <a:r>
              <a:rPr kumimoji="1" lang="en-US" altLang="zh-CN" dirty="0"/>
              <a:t>prevent</a:t>
            </a:r>
            <a:r>
              <a:rPr kumimoji="1" lang="zh-CN" altLang="en-US" dirty="0"/>
              <a:t> </a:t>
            </a:r>
            <a:r>
              <a:rPr kumimoji="1" lang="en-US" altLang="zh-CN" dirty="0"/>
              <a:t>CHD?</a:t>
            </a:r>
          </a:p>
          <a:p>
            <a:r>
              <a:rPr kumimoji="1" lang="en-US" altLang="zh-CN" dirty="0"/>
              <a:t>c)</a:t>
            </a:r>
            <a:r>
              <a:rPr kumimoji="1" lang="zh-CN" altLang="en-US" dirty="0"/>
              <a:t> </a:t>
            </a:r>
            <a:r>
              <a:rPr kumimoji="1" lang="en-US" altLang="zh-CN" dirty="0"/>
              <a:t>Treatments</a:t>
            </a:r>
            <a:r>
              <a:rPr kumimoji="1" lang="zh-CN" altLang="en-US" dirty="0"/>
              <a:t> </a:t>
            </a:r>
            <a:r>
              <a:rPr kumimoji="1" lang="en-US" altLang="zh-CN" dirty="0"/>
              <a:t>of</a:t>
            </a:r>
            <a:r>
              <a:rPr kumimoji="1" lang="zh-CN" altLang="en-US" dirty="0"/>
              <a:t> </a:t>
            </a:r>
            <a:r>
              <a:rPr kumimoji="1" lang="en-US" altLang="zh-CN" dirty="0"/>
              <a:t>CHD?</a:t>
            </a:r>
            <a:r>
              <a:rPr kumimoji="1" lang="zh-CN" altLang="en-US" dirty="0"/>
              <a:t> </a:t>
            </a:r>
            <a:r>
              <a:rPr kumimoji="1" lang="en-US" altLang="zh-CN" dirty="0"/>
              <a:t>(in</a:t>
            </a:r>
            <a:r>
              <a:rPr kumimoji="1" lang="zh-CN" altLang="en-US" dirty="0"/>
              <a:t> </a:t>
            </a:r>
            <a:r>
              <a:rPr kumimoji="1" lang="en-US" altLang="zh-CN" dirty="0"/>
              <a:t>terms</a:t>
            </a:r>
            <a:r>
              <a:rPr kumimoji="1" lang="zh-CN" altLang="en-US" dirty="0"/>
              <a:t> </a:t>
            </a:r>
            <a:r>
              <a:rPr kumimoji="1" lang="en-US" altLang="zh-CN" dirty="0"/>
              <a:t>of</a:t>
            </a:r>
            <a:r>
              <a:rPr kumimoji="1" lang="zh-CN" altLang="en-US" dirty="0"/>
              <a:t> </a:t>
            </a:r>
            <a:r>
              <a:rPr kumimoji="1" lang="en-US" altLang="zh-CN" dirty="0"/>
              <a:t>drugs,</a:t>
            </a:r>
            <a:r>
              <a:rPr kumimoji="1" lang="zh-CN" altLang="en-US" dirty="0"/>
              <a:t> </a:t>
            </a:r>
            <a:r>
              <a:rPr kumimoji="1" lang="en-US" altLang="zh-CN" dirty="0"/>
              <a:t>surgery</a:t>
            </a:r>
            <a:r>
              <a:rPr kumimoji="1" lang="zh-CN" altLang="en-US" dirty="0"/>
              <a:t> </a:t>
            </a:r>
            <a:r>
              <a:rPr kumimoji="1" lang="en-US" altLang="zh-CN" dirty="0"/>
              <a:t>in</a:t>
            </a:r>
            <a:r>
              <a:rPr kumimoji="1" lang="zh-CN" altLang="en-US" dirty="0"/>
              <a:t> </a:t>
            </a:r>
            <a:r>
              <a:rPr kumimoji="1" lang="en-US" altLang="zh-CN" dirty="0"/>
              <a:t>detail</a:t>
            </a:r>
            <a:r>
              <a:rPr kumimoji="1" lang="zh-CN" altLang="en-US" dirty="0"/>
              <a:t> </a:t>
            </a:r>
            <a:r>
              <a:rPr kumimoji="1" lang="en-US" altLang="zh-CN" dirty="0"/>
              <a:t>and</a:t>
            </a:r>
            <a:r>
              <a:rPr kumimoji="1" lang="zh-CN" altLang="en-US" dirty="0"/>
              <a:t> </a:t>
            </a:r>
            <a:r>
              <a:rPr kumimoji="1" lang="en-US" altLang="zh-CN" dirty="0"/>
              <a:t>lifestyle)</a:t>
            </a:r>
          </a:p>
          <a:p>
            <a:r>
              <a:rPr kumimoji="1" lang="en-US" altLang="zh-CN" dirty="0"/>
              <a:t>10.</a:t>
            </a:r>
            <a:r>
              <a:rPr kumimoji="1" lang="zh-CN" altLang="en-US" dirty="0"/>
              <a:t> </a:t>
            </a:r>
            <a:r>
              <a:rPr kumimoji="1" lang="en-US" altLang="zh-CN" dirty="0"/>
              <a:t>a)</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artery?</a:t>
            </a:r>
            <a:r>
              <a:rPr kumimoji="1" lang="zh-CN" altLang="en-US" dirty="0"/>
              <a:t> </a:t>
            </a:r>
            <a:r>
              <a:rPr kumimoji="1" lang="en-US" altLang="zh-CN" dirty="0"/>
              <a:t>Its</a:t>
            </a:r>
            <a:r>
              <a:rPr kumimoji="1" lang="zh-CN" altLang="en-US" dirty="0"/>
              <a:t> </a:t>
            </a:r>
            <a:r>
              <a:rPr kumimoji="1" lang="en-US" altLang="zh-CN" dirty="0"/>
              <a:t>function?</a:t>
            </a:r>
            <a:r>
              <a:rPr kumimoji="1" lang="zh-CN" altLang="en-US" dirty="0"/>
              <a:t> </a:t>
            </a:r>
            <a:r>
              <a:rPr kumimoji="1" lang="en-US" altLang="zh-CN" dirty="0"/>
              <a:t>How</a:t>
            </a:r>
            <a:r>
              <a:rPr kumimoji="1" lang="zh-CN" altLang="en-US" dirty="0"/>
              <a:t> </a:t>
            </a:r>
            <a:r>
              <a:rPr kumimoji="1" lang="en-US" altLang="zh-CN" dirty="0"/>
              <a:t>is</a:t>
            </a:r>
            <a:r>
              <a:rPr kumimoji="1" lang="zh-CN" altLang="en-US" dirty="0"/>
              <a:t> </a:t>
            </a:r>
            <a:r>
              <a:rPr kumimoji="1" lang="en-US" altLang="zh-CN" dirty="0"/>
              <a:t>it</a:t>
            </a:r>
            <a:r>
              <a:rPr kumimoji="1" lang="zh-CN" altLang="en-US" dirty="0"/>
              <a:t> </a:t>
            </a:r>
            <a:r>
              <a:rPr kumimoji="1" lang="en-US" altLang="zh-CN" dirty="0"/>
              <a:t>adapted?</a:t>
            </a:r>
          </a:p>
          <a:p>
            <a:r>
              <a:rPr kumimoji="1" lang="en-US" altLang="zh-CN" dirty="0"/>
              <a:t>b)</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vein?</a:t>
            </a:r>
            <a:r>
              <a:rPr kumimoji="1" lang="zh-CN" altLang="en-US" dirty="0"/>
              <a:t> </a:t>
            </a:r>
            <a:r>
              <a:rPr kumimoji="1" lang="en-US" altLang="zh-CN" dirty="0"/>
              <a:t>Its</a:t>
            </a:r>
            <a:r>
              <a:rPr kumimoji="1" lang="zh-CN" altLang="en-US" dirty="0"/>
              <a:t> </a:t>
            </a:r>
            <a:r>
              <a:rPr kumimoji="1" lang="en-US" altLang="zh-CN" dirty="0"/>
              <a:t>function?</a:t>
            </a:r>
            <a:r>
              <a:rPr kumimoji="1" lang="zh-CN" altLang="en-US" dirty="0"/>
              <a:t> </a:t>
            </a:r>
            <a:r>
              <a:rPr kumimoji="1" lang="en-US" altLang="zh-CN" dirty="0"/>
              <a:t>How</a:t>
            </a:r>
            <a:r>
              <a:rPr kumimoji="1" lang="zh-CN" altLang="en-US" dirty="0"/>
              <a:t> </a:t>
            </a:r>
            <a:r>
              <a:rPr kumimoji="1" lang="en-US" altLang="zh-CN" dirty="0"/>
              <a:t>is</a:t>
            </a:r>
            <a:r>
              <a:rPr kumimoji="1" lang="zh-CN" altLang="en-US" dirty="0"/>
              <a:t> </a:t>
            </a:r>
            <a:r>
              <a:rPr kumimoji="1" lang="en-US" altLang="zh-CN" dirty="0"/>
              <a:t>it</a:t>
            </a:r>
            <a:r>
              <a:rPr kumimoji="1" lang="zh-CN" altLang="en-US" dirty="0"/>
              <a:t> </a:t>
            </a:r>
            <a:r>
              <a:rPr kumimoji="1" lang="en-US" altLang="zh-CN" dirty="0"/>
              <a:t>adapted?</a:t>
            </a:r>
          </a:p>
          <a:p>
            <a:r>
              <a:rPr kumimoji="1" lang="en-US" altLang="zh-CN" dirty="0"/>
              <a:t>c)</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blood</a:t>
            </a:r>
            <a:r>
              <a:rPr kumimoji="1" lang="zh-CN" altLang="en-US" dirty="0"/>
              <a:t> </a:t>
            </a:r>
            <a:r>
              <a:rPr kumimoji="1" lang="en-US" altLang="zh-CN" dirty="0"/>
              <a:t>capillary?</a:t>
            </a:r>
            <a:r>
              <a:rPr kumimoji="1" lang="zh-CN" altLang="en-US" dirty="0"/>
              <a:t> </a:t>
            </a:r>
            <a:r>
              <a:rPr kumimoji="1" lang="en-US" altLang="zh-CN" dirty="0"/>
              <a:t>Its</a:t>
            </a:r>
            <a:r>
              <a:rPr kumimoji="1" lang="zh-CN" altLang="en-US" dirty="0"/>
              <a:t> </a:t>
            </a:r>
            <a:r>
              <a:rPr kumimoji="1" lang="en-US" altLang="zh-CN" dirty="0"/>
              <a:t>function?</a:t>
            </a:r>
            <a:r>
              <a:rPr kumimoji="1" lang="zh-CN" altLang="en-US" dirty="0"/>
              <a:t> </a:t>
            </a:r>
            <a:r>
              <a:rPr kumimoji="1" lang="en-US" altLang="zh-CN" dirty="0"/>
              <a:t>How</a:t>
            </a:r>
            <a:r>
              <a:rPr kumimoji="1" lang="zh-CN" altLang="en-US" dirty="0"/>
              <a:t> </a:t>
            </a:r>
            <a:r>
              <a:rPr kumimoji="1" lang="en-US" altLang="zh-CN" dirty="0"/>
              <a:t>is</a:t>
            </a:r>
            <a:r>
              <a:rPr kumimoji="1" lang="zh-CN" altLang="en-US" dirty="0"/>
              <a:t> </a:t>
            </a:r>
            <a:r>
              <a:rPr kumimoji="1" lang="en-US" altLang="zh-CN" dirty="0"/>
              <a:t>it</a:t>
            </a:r>
            <a:r>
              <a:rPr kumimoji="1" lang="zh-CN" altLang="en-US" dirty="0"/>
              <a:t> </a:t>
            </a:r>
            <a:r>
              <a:rPr kumimoji="1" lang="en-US" altLang="zh-CN" dirty="0"/>
              <a:t>adapted?</a:t>
            </a:r>
          </a:p>
          <a:p>
            <a:r>
              <a:rPr kumimoji="1" lang="en-US" altLang="zh-CN" dirty="0"/>
              <a:t>d)</a:t>
            </a:r>
            <a:r>
              <a:rPr kumimoji="1" lang="zh-CN" altLang="en-US" dirty="0"/>
              <a:t> </a:t>
            </a:r>
            <a:r>
              <a:rPr kumimoji="1" lang="en-US" altLang="zh-CN" dirty="0"/>
              <a:t>Describe</a:t>
            </a:r>
            <a:r>
              <a:rPr kumimoji="1" lang="zh-CN" altLang="en-US" dirty="0"/>
              <a:t> </a:t>
            </a:r>
            <a:r>
              <a:rPr kumimoji="1" lang="en-US" altLang="zh-CN" dirty="0"/>
              <a:t>the</a:t>
            </a:r>
            <a:r>
              <a:rPr kumimoji="1" lang="zh-CN" altLang="en-US" dirty="0"/>
              <a:t> </a:t>
            </a:r>
            <a:r>
              <a:rPr kumimoji="1" lang="en-US" altLang="zh-CN" dirty="0"/>
              <a:t>relationship</a:t>
            </a:r>
            <a:r>
              <a:rPr kumimoji="1" lang="zh-CN" altLang="en-US" dirty="0"/>
              <a:t> </a:t>
            </a:r>
            <a:r>
              <a:rPr kumimoji="1" lang="en-US" altLang="zh-CN" dirty="0"/>
              <a:t>between</a:t>
            </a:r>
            <a:r>
              <a:rPr kumimoji="1" lang="zh-CN" altLang="en-US" dirty="0"/>
              <a:t> </a:t>
            </a:r>
            <a:r>
              <a:rPr kumimoji="1" lang="en-US" altLang="zh-CN" dirty="0"/>
              <a:t>artery,</a:t>
            </a:r>
            <a:r>
              <a:rPr kumimoji="1" lang="zh-CN" altLang="en-US" dirty="0"/>
              <a:t> </a:t>
            </a:r>
            <a:r>
              <a:rPr kumimoji="1" lang="en-US" altLang="zh-CN" dirty="0"/>
              <a:t>vein,</a:t>
            </a:r>
            <a:r>
              <a:rPr kumimoji="1" lang="zh-CN" altLang="en-US" dirty="0"/>
              <a:t> </a:t>
            </a:r>
            <a:r>
              <a:rPr kumimoji="1" lang="en-US" altLang="zh-CN" dirty="0"/>
              <a:t>capillary,</a:t>
            </a:r>
            <a:r>
              <a:rPr kumimoji="1" lang="zh-CN" altLang="en-US" dirty="0"/>
              <a:t> </a:t>
            </a:r>
            <a:r>
              <a:rPr kumimoji="1" lang="en-US" altLang="zh-CN" dirty="0"/>
              <a:t>arteriole</a:t>
            </a:r>
            <a:r>
              <a:rPr kumimoji="1" lang="zh-CN" altLang="en-US" dirty="0"/>
              <a:t> </a:t>
            </a:r>
            <a:r>
              <a:rPr kumimoji="1" lang="en-US" altLang="zh-CN" dirty="0"/>
              <a:t>and</a:t>
            </a:r>
            <a:r>
              <a:rPr kumimoji="1" lang="zh-CN" altLang="en-US" dirty="0"/>
              <a:t> </a:t>
            </a:r>
            <a:r>
              <a:rPr kumimoji="1" lang="en-US" altLang="zh-CN" dirty="0"/>
              <a:t>venule.</a:t>
            </a:r>
          </a:p>
          <a:p>
            <a:r>
              <a:rPr kumimoji="1" lang="en-US" altLang="zh-CN" dirty="0"/>
              <a:t>11.</a:t>
            </a:r>
            <a:r>
              <a:rPr kumimoji="1" lang="zh-CN" altLang="en-US" dirty="0"/>
              <a:t> </a:t>
            </a:r>
            <a:r>
              <a:rPr kumimoji="1" lang="en-US" altLang="zh-CN" dirty="0"/>
              <a:t>The</a:t>
            </a:r>
            <a:r>
              <a:rPr kumimoji="1" lang="zh-CN" altLang="en-US" dirty="0"/>
              <a:t> </a:t>
            </a:r>
            <a:r>
              <a:rPr kumimoji="1" lang="en-US" altLang="zh-CN" dirty="0"/>
              <a:t>wall</a:t>
            </a:r>
            <a:r>
              <a:rPr kumimoji="1" lang="zh-CN" altLang="en-US" dirty="0"/>
              <a:t> </a:t>
            </a:r>
            <a:r>
              <a:rPr kumimoji="1" lang="en-US" altLang="zh-CN" dirty="0"/>
              <a:t>of</a:t>
            </a:r>
            <a:r>
              <a:rPr kumimoji="1" lang="zh-CN" altLang="en-US" dirty="0"/>
              <a:t> </a:t>
            </a:r>
            <a:r>
              <a:rPr kumimoji="1" lang="en-US" altLang="zh-CN" dirty="0"/>
              <a:t>an</a:t>
            </a:r>
            <a:r>
              <a:rPr kumimoji="1" lang="zh-CN" altLang="en-US" dirty="0"/>
              <a:t> </a:t>
            </a:r>
            <a:r>
              <a:rPr kumimoji="1" lang="en-US" altLang="zh-CN" dirty="0"/>
              <a:t>artery</a:t>
            </a:r>
            <a:r>
              <a:rPr kumimoji="1" lang="zh-CN" altLang="en-US" dirty="0"/>
              <a:t> </a:t>
            </a:r>
            <a:r>
              <a:rPr kumimoji="1" lang="en-US" altLang="zh-CN" dirty="0"/>
              <a:t>and</a:t>
            </a:r>
            <a:r>
              <a:rPr kumimoji="1" lang="zh-CN" altLang="en-US" dirty="0"/>
              <a:t> </a:t>
            </a:r>
            <a:r>
              <a:rPr kumimoji="1" lang="en-US" altLang="zh-CN" dirty="0"/>
              <a:t>a</a:t>
            </a:r>
            <a:r>
              <a:rPr kumimoji="1" lang="zh-CN" altLang="en-US" dirty="0"/>
              <a:t> </a:t>
            </a:r>
            <a:r>
              <a:rPr kumimoji="1" lang="en-US" altLang="zh-CN" dirty="0"/>
              <a:t>vein</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divided</a:t>
            </a:r>
            <a:r>
              <a:rPr kumimoji="1" lang="zh-CN" altLang="en-US" dirty="0"/>
              <a:t> </a:t>
            </a:r>
            <a:r>
              <a:rPr kumimoji="1" lang="en-US" altLang="zh-CN" dirty="0"/>
              <a:t>into</a:t>
            </a:r>
            <a:r>
              <a:rPr kumimoji="1" lang="zh-CN" altLang="en-US" dirty="0"/>
              <a:t> </a:t>
            </a:r>
            <a:r>
              <a:rPr kumimoji="1" lang="en-US" altLang="zh-CN" dirty="0"/>
              <a:t>3</a:t>
            </a:r>
            <a:r>
              <a:rPr kumimoji="1" lang="zh-CN" altLang="en-US" dirty="0"/>
              <a:t> </a:t>
            </a:r>
            <a:r>
              <a:rPr kumimoji="1" lang="en-US" altLang="zh-CN" dirty="0"/>
              <a:t>layers.</a:t>
            </a:r>
            <a:r>
              <a:rPr kumimoji="1" lang="zh-CN" altLang="en-US" dirty="0"/>
              <a:t> </a:t>
            </a:r>
            <a:r>
              <a:rPr kumimoji="1" lang="en-US" altLang="zh-CN" dirty="0"/>
              <a:t>What</a:t>
            </a:r>
            <a:r>
              <a:rPr kumimoji="1" lang="zh-CN" altLang="en-US" dirty="0"/>
              <a:t> </a:t>
            </a:r>
            <a:r>
              <a:rPr kumimoji="1" lang="en-US" altLang="zh-CN" dirty="0"/>
              <a:t>are</a:t>
            </a:r>
            <a:r>
              <a:rPr kumimoji="1" lang="zh-CN" altLang="en-US" dirty="0"/>
              <a:t> </a:t>
            </a:r>
            <a:r>
              <a:rPr kumimoji="1" lang="en-US" altLang="zh-CN" dirty="0"/>
              <a:t>the</a:t>
            </a:r>
            <a:r>
              <a:rPr kumimoji="1" lang="zh-CN" altLang="en-US" dirty="0"/>
              <a:t> </a:t>
            </a:r>
            <a:r>
              <a:rPr kumimoji="1" lang="en-US" altLang="zh-CN" dirty="0"/>
              <a:t>main</a:t>
            </a:r>
            <a:r>
              <a:rPr kumimoji="1" lang="zh-CN" altLang="en-US" dirty="0"/>
              <a:t> </a:t>
            </a:r>
            <a:r>
              <a:rPr kumimoji="1" lang="en-US" altLang="zh-CN" dirty="0"/>
              <a:t>components/</a:t>
            </a:r>
            <a:r>
              <a:rPr kumimoji="1" lang="zh-CN" altLang="en-US" dirty="0"/>
              <a:t> </a:t>
            </a:r>
            <a:r>
              <a:rPr kumimoji="1" lang="en-US" altLang="zh-CN" dirty="0"/>
              <a:t>features</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layer?</a:t>
            </a:r>
          </a:p>
          <a:p>
            <a:r>
              <a:rPr kumimoji="1" lang="en-US" altLang="zh-CN" dirty="0"/>
              <a:t>12.</a:t>
            </a:r>
            <a:r>
              <a:rPr kumimoji="1" lang="zh-CN" altLang="en-US" dirty="0"/>
              <a:t> </a:t>
            </a:r>
            <a:r>
              <a:rPr kumimoji="1" lang="en-US" altLang="zh-CN" dirty="0"/>
              <a:t>What</a:t>
            </a:r>
            <a:r>
              <a:rPr kumimoji="1" lang="zh-CN" altLang="en-US" dirty="0"/>
              <a:t> </a:t>
            </a:r>
            <a:r>
              <a:rPr kumimoji="1" lang="en-US" altLang="zh-CN" dirty="0"/>
              <a:t>are</a:t>
            </a:r>
            <a:r>
              <a:rPr kumimoji="1" lang="zh-CN" altLang="en-US" dirty="0"/>
              <a:t> </a:t>
            </a:r>
            <a:r>
              <a:rPr kumimoji="1" lang="en-US" altLang="zh-CN" dirty="0"/>
              <a:t>names</a:t>
            </a:r>
            <a:r>
              <a:rPr kumimoji="1" lang="zh-CN" altLang="en-US" dirty="0"/>
              <a:t> </a:t>
            </a:r>
            <a:r>
              <a:rPr kumimoji="1" lang="en-US" altLang="zh-CN" dirty="0"/>
              <a:t>of</a:t>
            </a:r>
            <a:r>
              <a:rPr kumimoji="1" lang="zh-CN" altLang="en-US" dirty="0"/>
              <a:t> </a:t>
            </a:r>
            <a:r>
              <a:rPr kumimoji="1" lang="en-US" altLang="zh-CN" dirty="0"/>
              <a:t>blood</a:t>
            </a:r>
            <a:r>
              <a:rPr kumimoji="1" lang="zh-CN" altLang="en-US" dirty="0"/>
              <a:t> </a:t>
            </a:r>
            <a:r>
              <a:rPr kumimoji="1" lang="en-US" altLang="zh-CN" dirty="0"/>
              <a:t>vessels</a:t>
            </a:r>
            <a:r>
              <a:rPr kumimoji="1" lang="zh-CN" altLang="en-US" dirty="0"/>
              <a:t> </a:t>
            </a:r>
            <a:r>
              <a:rPr kumimoji="1" lang="en-US" altLang="zh-CN" dirty="0"/>
              <a:t>that</a:t>
            </a:r>
            <a:r>
              <a:rPr kumimoji="1" lang="zh-CN" altLang="en-US" dirty="0"/>
              <a:t> </a:t>
            </a:r>
            <a:r>
              <a:rPr kumimoji="1" lang="en-US" altLang="zh-CN" dirty="0"/>
              <a:t>deliver</a:t>
            </a:r>
            <a:r>
              <a:rPr kumimoji="1" lang="zh-CN" altLang="en-US" dirty="0"/>
              <a:t> </a:t>
            </a:r>
            <a:r>
              <a:rPr kumimoji="1" lang="en-US" altLang="zh-CN" dirty="0"/>
              <a:t>blood</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and</a:t>
            </a:r>
            <a:r>
              <a:rPr kumimoji="1" lang="zh-CN" altLang="en-US" dirty="0"/>
              <a:t> </a:t>
            </a:r>
            <a:r>
              <a:rPr kumimoji="1" lang="en-US" altLang="zh-CN" dirty="0"/>
              <a:t>exiting</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a)</a:t>
            </a:r>
            <a:r>
              <a:rPr kumimoji="1" lang="zh-CN" altLang="en-US" dirty="0"/>
              <a:t> </a:t>
            </a:r>
            <a:r>
              <a:rPr kumimoji="1" lang="en-US" altLang="zh-CN" dirty="0"/>
              <a:t>liver,</a:t>
            </a:r>
            <a:r>
              <a:rPr kumimoji="1" lang="zh-CN" altLang="en-US" dirty="0"/>
              <a:t> </a:t>
            </a:r>
            <a:r>
              <a:rPr kumimoji="1" lang="en-US" altLang="zh-CN" dirty="0"/>
              <a:t>b)</a:t>
            </a:r>
            <a:r>
              <a:rPr kumimoji="1" lang="zh-CN" altLang="en-US" dirty="0"/>
              <a:t> </a:t>
            </a:r>
            <a:r>
              <a:rPr kumimoji="1" lang="en-US" altLang="zh-CN" dirty="0"/>
              <a:t>lung,</a:t>
            </a:r>
            <a:r>
              <a:rPr kumimoji="1" lang="zh-CN" altLang="en-US" dirty="0"/>
              <a:t> </a:t>
            </a:r>
            <a:r>
              <a:rPr kumimoji="1" lang="en-US" altLang="zh-CN" dirty="0"/>
              <a:t>c)</a:t>
            </a:r>
            <a:r>
              <a:rPr kumimoji="1" lang="zh-CN" altLang="en-US" dirty="0"/>
              <a:t> </a:t>
            </a:r>
            <a:r>
              <a:rPr kumimoji="1" lang="en-US" altLang="zh-CN" dirty="0"/>
              <a:t>kidney.</a:t>
            </a:r>
          </a:p>
          <a:p>
            <a:r>
              <a:rPr kumimoji="1" lang="en-US" altLang="zh-CN" dirty="0"/>
              <a:t>d)</a:t>
            </a:r>
            <a:r>
              <a:rPr kumimoji="1" lang="zh-CN" altLang="en-US" dirty="0"/>
              <a:t> </a:t>
            </a:r>
            <a:r>
              <a:rPr kumimoji="1" lang="en-US" altLang="zh-CN" dirty="0"/>
              <a:t>what</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a:t>function</a:t>
            </a:r>
            <a:r>
              <a:rPr kumimoji="1" lang="zh-CN" altLang="en-US"/>
              <a:t> </a:t>
            </a:r>
            <a:r>
              <a:rPr kumimoji="1" lang="en-US" altLang="zh-CN" dirty="0"/>
              <a:t>of</a:t>
            </a:r>
            <a:r>
              <a:rPr kumimoji="1" lang="zh-CN" altLang="en-US" dirty="0"/>
              <a:t> </a:t>
            </a:r>
            <a:r>
              <a:rPr kumimoji="1" lang="en-US" altLang="zh-CN" dirty="0"/>
              <a:t>a</a:t>
            </a:r>
            <a:r>
              <a:rPr kumimoji="1" lang="zh-CN" altLang="en-US" dirty="0"/>
              <a:t> </a:t>
            </a:r>
            <a:r>
              <a:rPr kumimoji="1" lang="en-US" altLang="zh-CN" dirty="0"/>
              <a:t>hepatic</a:t>
            </a:r>
            <a:r>
              <a:rPr kumimoji="1" lang="zh-CN" altLang="en-US" dirty="0"/>
              <a:t> </a:t>
            </a:r>
            <a:r>
              <a:rPr kumimoji="1" lang="en-US" altLang="zh-CN" dirty="0"/>
              <a:t>portal</a:t>
            </a:r>
            <a:r>
              <a:rPr kumimoji="1" lang="zh-CN" altLang="en-US" dirty="0"/>
              <a:t> </a:t>
            </a:r>
            <a:r>
              <a:rPr kumimoji="1" lang="en-US" altLang="zh-CN" dirty="0"/>
              <a:t>vein?</a:t>
            </a:r>
          </a:p>
        </p:txBody>
      </p:sp>
    </p:spTree>
    <p:extLst>
      <p:ext uri="{BB962C8B-B14F-4D97-AF65-F5344CB8AC3E}">
        <p14:creationId xmlns:p14="http://schemas.microsoft.com/office/powerpoint/2010/main" val="2529330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947279" cy="1280890"/>
          </a:xfrm>
        </p:spPr>
        <p:txBody>
          <a:bodyPr/>
          <a:lstStyle/>
          <a:p>
            <a:r>
              <a:rPr lang="en-GB" dirty="0"/>
              <a:t>Coronary heart disease (CHD)</a:t>
            </a:r>
          </a:p>
        </p:txBody>
      </p:sp>
      <p:sp>
        <p:nvSpPr>
          <p:cNvPr id="3" name="Content Placeholder 2"/>
          <p:cNvSpPr>
            <a:spLocks noGrp="1"/>
          </p:cNvSpPr>
          <p:nvPr>
            <p:ph idx="1"/>
          </p:nvPr>
        </p:nvSpPr>
        <p:spPr>
          <a:xfrm>
            <a:off x="31817" y="2004864"/>
            <a:ext cx="3826768" cy="4853136"/>
          </a:xfrm>
        </p:spPr>
        <p:txBody>
          <a:bodyPr>
            <a:normAutofit/>
          </a:bodyPr>
          <a:lstStyle/>
          <a:p>
            <a:r>
              <a:rPr lang="en-GB" sz="2400" dirty="0"/>
              <a:t>A </a:t>
            </a:r>
            <a:r>
              <a:rPr lang="en-GB" sz="2400" b="1" dirty="0"/>
              <a:t>heart attack</a:t>
            </a:r>
            <a:r>
              <a:rPr lang="en-GB" sz="2400" dirty="0"/>
              <a:t> involves death of an area of heart tissue followed by an interrupted blood supply - usually when the </a:t>
            </a:r>
            <a:r>
              <a:rPr lang="en-GB" sz="2400" b="1" dirty="0"/>
              <a:t>coronary artery </a:t>
            </a:r>
            <a:r>
              <a:rPr lang="en-GB" sz="2400" dirty="0"/>
              <a:t>is narrowed by fatty deposits.</a:t>
            </a:r>
            <a:endParaRPr lang="en-US" sz="2400" dirty="0"/>
          </a:p>
          <a:p>
            <a:endParaRPr lang="en-GB" sz="2400" dirty="0"/>
          </a:p>
        </p:txBody>
      </p:sp>
      <p:pic>
        <p:nvPicPr>
          <p:cNvPr id="5" name="Picture 4" descr="98483-004-FD45DAA5.jpg"/>
          <p:cNvPicPr>
            <a:picLocks noChangeAspect="1"/>
          </p:cNvPicPr>
          <p:nvPr/>
        </p:nvPicPr>
        <p:blipFill>
          <a:blip r:embed="rId2" cstate="print"/>
          <a:stretch>
            <a:fillRect/>
          </a:stretch>
        </p:blipFill>
        <p:spPr>
          <a:xfrm>
            <a:off x="3779912" y="2132856"/>
            <a:ext cx="5292588"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Heart disease and preventing</a:t>
            </a:r>
          </a:p>
        </p:txBody>
      </p:sp>
      <p:sp>
        <p:nvSpPr>
          <p:cNvPr id="3" name="Content Placeholder 2"/>
          <p:cNvSpPr>
            <a:spLocks noGrp="1"/>
          </p:cNvSpPr>
          <p:nvPr>
            <p:ph idx="1"/>
          </p:nvPr>
        </p:nvSpPr>
        <p:spPr>
          <a:xfrm>
            <a:off x="1403648" y="2132856"/>
            <a:ext cx="7488832" cy="4464496"/>
          </a:xfrm>
        </p:spPr>
        <p:txBody>
          <a:bodyPr>
            <a:normAutofit/>
          </a:bodyPr>
          <a:lstStyle/>
          <a:p>
            <a:pPr hangingPunct="0">
              <a:buNone/>
            </a:pPr>
            <a:r>
              <a:rPr lang="en-GB" sz="2400" dirty="0"/>
              <a:t>	Heart disease can be caused by a number of factors such as:</a:t>
            </a:r>
            <a:endParaRPr lang="en-US" sz="2400" dirty="0"/>
          </a:p>
          <a:p>
            <a:pPr hangingPunct="0"/>
            <a:r>
              <a:rPr lang="en-GB" sz="2400" dirty="0"/>
              <a:t>Cigarette smoking</a:t>
            </a:r>
            <a:endParaRPr lang="en-US" sz="2400" dirty="0"/>
          </a:p>
          <a:p>
            <a:pPr hangingPunct="0"/>
            <a:r>
              <a:rPr lang="en-GB" sz="2400" dirty="0"/>
              <a:t>Inappropriate diet</a:t>
            </a:r>
          </a:p>
          <a:p>
            <a:pPr hangingPunct="0"/>
            <a:r>
              <a:rPr lang="en-GB" sz="2400" dirty="0"/>
              <a:t>High blood cholesterol &amp; high blood pressure</a:t>
            </a:r>
            <a:endParaRPr lang="en-US" sz="2400" dirty="0"/>
          </a:p>
          <a:p>
            <a:pPr hangingPunct="0"/>
            <a:r>
              <a:rPr lang="en-GB" sz="2400" dirty="0"/>
              <a:t>Obesity</a:t>
            </a:r>
            <a:endParaRPr lang="en-US" sz="2400" dirty="0"/>
          </a:p>
          <a:p>
            <a:pPr hangingPunct="0"/>
            <a:r>
              <a:rPr lang="en-GB" sz="2400" dirty="0"/>
              <a:t>Lack of regular exercise</a:t>
            </a:r>
            <a:endParaRPr lang="en-US" sz="2400" dirty="0"/>
          </a:p>
          <a:p>
            <a:pPr hangingPunct="0"/>
            <a:r>
              <a:rPr lang="en-GB" sz="2400" dirty="0"/>
              <a:t>Stress</a:t>
            </a:r>
          </a:p>
          <a:p>
            <a:pPr hangingPunct="0"/>
            <a:r>
              <a:rPr lang="en-GB" sz="2400" dirty="0"/>
              <a:t>Genes (family history)</a:t>
            </a:r>
            <a:endParaRPr lang="en-US" sz="2400" dirty="0"/>
          </a:p>
          <a:p>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Treating CHD</a:t>
            </a:r>
            <a:endParaRPr lang="zh-CN" altLang="en-US" dirty="0"/>
          </a:p>
        </p:txBody>
      </p:sp>
      <p:sp>
        <p:nvSpPr>
          <p:cNvPr id="3" name="内容占位符 2"/>
          <p:cNvSpPr>
            <a:spLocks noGrp="1"/>
          </p:cNvSpPr>
          <p:nvPr>
            <p:ph idx="1"/>
          </p:nvPr>
        </p:nvSpPr>
        <p:spPr>
          <a:xfrm>
            <a:off x="457200" y="1600200"/>
            <a:ext cx="8229600" cy="4853136"/>
          </a:xfrm>
        </p:spPr>
        <p:txBody>
          <a:bodyPr>
            <a:normAutofit fontScale="92500" lnSpcReduction="10000"/>
          </a:bodyPr>
          <a:lstStyle/>
          <a:p>
            <a:pPr>
              <a:lnSpc>
                <a:spcPct val="110000"/>
              </a:lnSpc>
              <a:spcBef>
                <a:spcPts val="1500"/>
              </a:spcBef>
            </a:pPr>
            <a:r>
              <a:rPr lang="en-US" altLang="zh-CN" sz="2400" b="1" dirty="0"/>
              <a:t>Drugs</a:t>
            </a:r>
            <a:r>
              <a:rPr lang="en-US" altLang="zh-CN" sz="2400" dirty="0"/>
              <a:t>:</a:t>
            </a:r>
          </a:p>
          <a:p>
            <a:pPr>
              <a:lnSpc>
                <a:spcPct val="110000"/>
              </a:lnSpc>
              <a:spcBef>
                <a:spcPts val="1500"/>
              </a:spcBef>
            </a:pPr>
            <a:r>
              <a:rPr lang="en-US" altLang="zh-CN" sz="2400" dirty="0"/>
              <a:t>1) statins, to lower blood cholesterol content</a:t>
            </a:r>
            <a:r>
              <a:rPr lang="zh-CN" altLang="en-US" sz="2400" dirty="0"/>
              <a:t>， </a:t>
            </a:r>
            <a:r>
              <a:rPr lang="en-US" altLang="zh-CN" sz="2400" dirty="0"/>
              <a:t>other</a:t>
            </a:r>
            <a:r>
              <a:rPr lang="zh-CN" altLang="en-US" sz="2400" dirty="0"/>
              <a:t> </a:t>
            </a:r>
            <a:r>
              <a:rPr lang="en-US" altLang="zh-CN" sz="2400" dirty="0"/>
              <a:t>effects such as improved endothelial function, reduced inflammation, and reduced thrombus formation</a:t>
            </a:r>
          </a:p>
          <a:p>
            <a:pPr>
              <a:lnSpc>
                <a:spcPct val="110000"/>
              </a:lnSpc>
              <a:spcBef>
                <a:spcPts val="1500"/>
              </a:spcBef>
            </a:pPr>
            <a:r>
              <a:rPr lang="en-US" altLang="zh-CN" sz="2400" dirty="0"/>
              <a:t>2) aspirin, to reduce blood clots forming</a:t>
            </a:r>
          </a:p>
          <a:p>
            <a:pPr>
              <a:lnSpc>
                <a:spcPct val="110000"/>
              </a:lnSpc>
              <a:spcBef>
                <a:spcPts val="1500"/>
              </a:spcBef>
            </a:pPr>
            <a:r>
              <a:rPr lang="en-US" altLang="zh-CN" sz="2400" b="1" dirty="0"/>
              <a:t>Surgery</a:t>
            </a:r>
            <a:r>
              <a:rPr lang="en-US" altLang="zh-CN" sz="2400" dirty="0"/>
              <a:t>:</a:t>
            </a:r>
          </a:p>
          <a:p>
            <a:pPr>
              <a:lnSpc>
                <a:spcPct val="110000"/>
              </a:lnSpc>
              <a:spcBef>
                <a:spcPts val="1500"/>
              </a:spcBef>
            </a:pPr>
            <a:r>
              <a:rPr lang="en-US" altLang="zh-CN" sz="2400" dirty="0"/>
              <a:t>a) </a:t>
            </a:r>
            <a:r>
              <a:rPr lang="en-US" altLang="zh-CN" sz="2400" dirty="0" err="1"/>
              <a:t>stenting</a:t>
            </a:r>
            <a:endParaRPr lang="en-US" altLang="zh-CN" sz="2400" dirty="0"/>
          </a:p>
          <a:p>
            <a:pPr>
              <a:lnSpc>
                <a:spcPct val="110000"/>
              </a:lnSpc>
              <a:spcBef>
                <a:spcPts val="1500"/>
              </a:spcBef>
            </a:pPr>
            <a:r>
              <a:rPr lang="en-US" altLang="zh-CN" sz="2400" dirty="0"/>
              <a:t>b) angioplasty – balloon catheter</a:t>
            </a:r>
          </a:p>
          <a:p>
            <a:pPr>
              <a:lnSpc>
                <a:spcPct val="110000"/>
              </a:lnSpc>
              <a:spcBef>
                <a:spcPts val="1500"/>
              </a:spcBef>
            </a:pPr>
            <a:r>
              <a:rPr lang="en-US" altLang="zh-CN" sz="2400" dirty="0"/>
              <a:t>c) coronary bypass operation</a:t>
            </a:r>
          </a:p>
          <a:p>
            <a:pPr>
              <a:lnSpc>
                <a:spcPct val="110000"/>
              </a:lnSpc>
              <a:spcBef>
                <a:spcPts val="1500"/>
              </a:spcBef>
            </a:pPr>
            <a:r>
              <a:rPr lang="en-US" altLang="zh-CN" sz="2400" dirty="0"/>
              <a:t>d) heart transplant</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Picture 4" descr="c:\users\administrator\appdata\roaming\360se6\User Data\temp\STENT2.jpg"/>
          <p:cNvPicPr>
            <a:picLocks noChangeAspect="1" noChangeArrowheads="1"/>
          </p:cNvPicPr>
          <p:nvPr/>
        </p:nvPicPr>
        <p:blipFill>
          <a:blip r:embed="rId2" cstate="print"/>
          <a:srcRect/>
          <a:stretch>
            <a:fillRect/>
          </a:stretch>
        </p:blipFill>
        <p:spPr bwMode="auto">
          <a:xfrm>
            <a:off x="35496" y="3861048"/>
            <a:ext cx="4788024" cy="2602722"/>
          </a:xfrm>
          <a:prstGeom prst="rect">
            <a:avLst/>
          </a:prstGeom>
          <a:noFill/>
        </p:spPr>
      </p:pic>
      <p:pic>
        <p:nvPicPr>
          <p:cNvPr id="43014" name="Picture 6" descr="c:\users\administrator\appdata\roaming\360se6\User Data\temp\stent.jpg"/>
          <p:cNvPicPr>
            <a:picLocks noChangeAspect="1" noChangeArrowheads="1"/>
          </p:cNvPicPr>
          <p:nvPr/>
        </p:nvPicPr>
        <p:blipFill>
          <a:blip r:embed="rId3" cstate="print"/>
          <a:srcRect/>
          <a:stretch>
            <a:fillRect/>
          </a:stretch>
        </p:blipFill>
        <p:spPr bwMode="auto">
          <a:xfrm>
            <a:off x="395536" y="1556792"/>
            <a:ext cx="2857500" cy="2028826"/>
          </a:xfrm>
          <a:prstGeom prst="rect">
            <a:avLst/>
          </a:prstGeom>
          <a:noFill/>
        </p:spPr>
      </p:pic>
      <p:sp>
        <p:nvSpPr>
          <p:cNvPr id="5" name="TextBox 4"/>
          <p:cNvSpPr txBox="1"/>
          <p:nvPr/>
        </p:nvSpPr>
        <p:spPr>
          <a:xfrm>
            <a:off x="251520" y="287070"/>
            <a:ext cx="2808312" cy="523220"/>
          </a:xfrm>
          <a:prstGeom prst="rect">
            <a:avLst/>
          </a:prstGeom>
          <a:noFill/>
        </p:spPr>
        <p:txBody>
          <a:bodyPr wrap="square" rtlCol="0">
            <a:spAutoFit/>
          </a:bodyPr>
          <a:lstStyle/>
          <a:p>
            <a:pPr marL="457200" indent="-457200">
              <a:buAutoNum type="alphaLcParenR"/>
            </a:pPr>
            <a:r>
              <a:rPr lang="en-US" altLang="zh-CN" sz="2800" dirty="0" err="1"/>
              <a:t>stenting</a:t>
            </a:r>
            <a:endParaRPr lang="en-US" altLang="zh-CN" sz="2800" dirty="0"/>
          </a:p>
        </p:txBody>
      </p:sp>
      <p:pic>
        <p:nvPicPr>
          <p:cNvPr id="6" name="Picture 4" descr="c:\users\administrator\appdata\roaming\360se6\User Data\temp\331px-Angioplasty-scheme.svg.png"/>
          <p:cNvPicPr>
            <a:picLocks noChangeAspect="1" noChangeArrowheads="1"/>
          </p:cNvPicPr>
          <p:nvPr/>
        </p:nvPicPr>
        <p:blipFill>
          <a:blip r:embed="rId4" cstate="print"/>
          <a:srcRect/>
          <a:stretch>
            <a:fillRect/>
          </a:stretch>
        </p:blipFill>
        <p:spPr bwMode="auto">
          <a:xfrm>
            <a:off x="4872392" y="864096"/>
            <a:ext cx="4271608" cy="5949280"/>
          </a:xfrm>
          <a:prstGeom prst="rect">
            <a:avLst/>
          </a:prstGeom>
          <a:noFill/>
        </p:spPr>
      </p:pic>
      <p:sp>
        <p:nvSpPr>
          <p:cNvPr id="7" name="TextBox 6"/>
          <p:cNvSpPr txBox="1"/>
          <p:nvPr/>
        </p:nvSpPr>
        <p:spPr>
          <a:xfrm>
            <a:off x="3779912" y="287070"/>
            <a:ext cx="5364088" cy="523220"/>
          </a:xfrm>
          <a:prstGeom prst="rect">
            <a:avLst/>
          </a:prstGeom>
          <a:noFill/>
        </p:spPr>
        <p:txBody>
          <a:bodyPr wrap="square" rtlCol="0">
            <a:spAutoFit/>
          </a:bodyPr>
          <a:lstStyle/>
          <a:p>
            <a:pPr marL="457200" indent="-457200"/>
            <a:r>
              <a:rPr lang="en-US" altLang="zh-CN" sz="2800" dirty="0"/>
              <a:t>b) angioplasty – balloon catheter</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520" y="620688"/>
            <a:ext cx="5008359" cy="584775"/>
          </a:xfrm>
          <a:prstGeom prst="rect">
            <a:avLst/>
          </a:prstGeom>
        </p:spPr>
        <p:txBody>
          <a:bodyPr wrap="none">
            <a:spAutoFit/>
          </a:bodyPr>
          <a:lstStyle/>
          <a:p>
            <a:r>
              <a:rPr lang="en-US" altLang="zh-CN" sz="3200" dirty="0"/>
              <a:t>c) coronary bypass operation</a:t>
            </a:r>
          </a:p>
        </p:txBody>
      </p:sp>
      <p:pic>
        <p:nvPicPr>
          <p:cNvPr id="46088" name="Picture 8" descr="c:\users\administrator\appdata\roaming\360se6\User Data\temp\coronary-bypass.jpg"/>
          <p:cNvPicPr>
            <a:picLocks noChangeAspect="1" noChangeArrowheads="1"/>
          </p:cNvPicPr>
          <p:nvPr/>
        </p:nvPicPr>
        <p:blipFill>
          <a:blip r:embed="rId2" cstate="print"/>
          <a:srcRect/>
          <a:stretch>
            <a:fillRect/>
          </a:stretch>
        </p:blipFill>
        <p:spPr bwMode="auto">
          <a:xfrm>
            <a:off x="251520" y="1340768"/>
            <a:ext cx="4752528" cy="5122171"/>
          </a:xfrm>
          <a:prstGeom prst="rect">
            <a:avLst/>
          </a:prstGeom>
          <a:noFill/>
        </p:spPr>
      </p:pic>
      <p:pic>
        <p:nvPicPr>
          <p:cNvPr id="46090" name="Picture 10" descr="c:\users\administrator\appdata\roaming\360se6\User Data\temp\th_&amp;id=OIP.M015b8985b24d8c56213810f1c78ae4a5H0&amp;w=299&amp;h=199&amp;c=0&amp;pid=1.9&amp;rs=0&amp;p=0..jpg"/>
          <p:cNvPicPr>
            <a:picLocks noChangeAspect="1" noChangeArrowheads="1"/>
          </p:cNvPicPr>
          <p:nvPr/>
        </p:nvPicPr>
        <p:blipFill>
          <a:blip r:embed="rId3" cstate="print"/>
          <a:srcRect/>
          <a:stretch>
            <a:fillRect/>
          </a:stretch>
        </p:blipFill>
        <p:spPr bwMode="auto">
          <a:xfrm>
            <a:off x="5364088" y="4413844"/>
            <a:ext cx="3497132" cy="2327524"/>
          </a:xfrm>
          <a:prstGeom prst="rect">
            <a:avLst/>
          </a:prstGeom>
          <a:noFill/>
        </p:spPr>
      </p:pic>
      <p:sp>
        <p:nvSpPr>
          <p:cNvPr id="9" name="TextBox 8"/>
          <p:cNvSpPr txBox="1"/>
          <p:nvPr/>
        </p:nvSpPr>
        <p:spPr>
          <a:xfrm>
            <a:off x="5476844" y="3140968"/>
            <a:ext cx="3384376" cy="584775"/>
          </a:xfrm>
          <a:prstGeom prst="rect">
            <a:avLst/>
          </a:prstGeom>
          <a:noFill/>
        </p:spPr>
        <p:txBody>
          <a:bodyPr wrap="square" rtlCol="0">
            <a:spAutoFit/>
          </a:bodyPr>
          <a:lstStyle/>
          <a:p>
            <a:r>
              <a:rPr lang="en-US" altLang="zh-CN" sz="3200" dirty="0"/>
              <a:t>d) heart transplant</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46090"/>
                                        </p:tgtEl>
                                        <p:attrNameLst>
                                          <p:attrName>style.visibility</p:attrName>
                                        </p:attrNameLst>
                                      </p:cBhvr>
                                      <p:to>
                                        <p:strVal val="visible"/>
                                      </p:to>
                                    </p:set>
                                    <p:animEffect transition="in" filter="checkerboard(across)">
                                      <p:cBhvr>
                                        <p:cTn id="10" dur="500"/>
                                        <p:tgtEl>
                                          <p:spTgt spid="46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Blood vessels</a:t>
            </a:r>
            <a:endParaRPr lang="zh-CN" altLang="en-US" dirty="0"/>
          </a:p>
        </p:txBody>
      </p:sp>
      <p:pic>
        <p:nvPicPr>
          <p:cNvPr id="3" name="Picture 2" descr="C:\Users\Administrator\Desktop\General_EduRes_Heart_BloodVessels_0.jpg"/>
          <p:cNvPicPr>
            <a:picLocks noChangeAspect="1" noChangeArrowheads="1"/>
          </p:cNvPicPr>
          <p:nvPr/>
        </p:nvPicPr>
        <p:blipFill>
          <a:blip r:embed="rId2" cstate="print"/>
          <a:srcRect/>
          <a:stretch>
            <a:fillRect/>
          </a:stretch>
        </p:blipFill>
        <p:spPr bwMode="auto">
          <a:xfrm>
            <a:off x="290646" y="1484784"/>
            <a:ext cx="8601834" cy="5082902"/>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84784"/>
            <a:ext cx="2160240" cy="1280890"/>
          </a:xfrm>
        </p:spPr>
        <p:txBody>
          <a:bodyPr/>
          <a:lstStyle/>
          <a:p>
            <a:pPr algn="l"/>
            <a:r>
              <a:rPr lang="en-US" dirty="0"/>
              <a:t>Blood vessels</a:t>
            </a:r>
          </a:p>
        </p:txBody>
      </p:sp>
      <p:pic>
        <p:nvPicPr>
          <p:cNvPr id="4" name="Content Placeholder 3" descr="blood_vessels.jpg"/>
          <p:cNvPicPr>
            <a:picLocks noGrp="1" noChangeAspect="1"/>
          </p:cNvPicPr>
          <p:nvPr>
            <p:ph idx="1"/>
          </p:nvPr>
        </p:nvPicPr>
        <p:blipFill>
          <a:blip r:embed="rId2" cstate="print"/>
          <a:stretch>
            <a:fillRect/>
          </a:stretch>
        </p:blipFill>
        <p:spPr>
          <a:xfrm>
            <a:off x="2807296" y="188640"/>
            <a:ext cx="6336704" cy="6433202"/>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arterymicrograph.jpeg"/>
          <p:cNvPicPr>
            <a:picLocks noChangeAspect="1" noChangeArrowheads="1"/>
          </p:cNvPicPr>
          <p:nvPr/>
        </p:nvPicPr>
        <p:blipFill>
          <a:blip r:embed="rId2" cstate="print"/>
          <a:srcRect/>
          <a:stretch>
            <a:fillRect/>
          </a:stretch>
        </p:blipFill>
        <p:spPr bwMode="auto">
          <a:xfrm>
            <a:off x="0" y="0"/>
            <a:ext cx="6731000" cy="4762500"/>
          </a:xfrm>
          <a:prstGeom prst="rect">
            <a:avLst/>
          </a:prstGeom>
          <a:noFill/>
        </p:spPr>
      </p:pic>
      <p:pic>
        <p:nvPicPr>
          <p:cNvPr id="1027" name="Picture 3" descr="C:\Users\Administrator\Desktop\neurovascular-bundle-companion-muscular-artery-and-vein-nerve-micrograph-e711c0.jpg"/>
          <p:cNvPicPr>
            <a:picLocks noChangeAspect="1" noChangeArrowheads="1"/>
          </p:cNvPicPr>
          <p:nvPr/>
        </p:nvPicPr>
        <p:blipFill>
          <a:blip r:embed="rId3" cstate="print"/>
          <a:srcRect/>
          <a:stretch>
            <a:fillRect/>
          </a:stretch>
        </p:blipFill>
        <p:spPr bwMode="auto">
          <a:xfrm>
            <a:off x="3048000" y="2105025"/>
            <a:ext cx="6096000" cy="4752975"/>
          </a:xfrm>
          <a:prstGeom prst="rect">
            <a:avLst/>
          </a:prstGeom>
          <a:noFill/>
        </p:spPr>
      </p:pic>
      <p:sp>
        <p:nvSpPr>
          <p:cNvPr id="5" name="TextBox 4"/>
          <p:cNvSpPr txBox="1"/>
          <p:nvPr/>
        </p:nvSpPr>
        <p:spPr>
          <a:xfrm>
            <a:off x="0" y="5157192"/>
            <a:ext cx="2771800" cy="1754326"/>
          </a:xfrm>
          <a:prstGeom prst="rect">
            <a:avLst/>
          </a:prstGeom>
          <a:noFill/>
        </p:spPr>
        <p:txBody>
          <a:bodyPr wrap="square" rtlCol="0">
            <a:spAutoFit/>
          </a:bodyPr>
          <a:lstStyle/>
          <a:p>
            <a:r>
              <a:rPr lang="en-US" altLang="zh-CN" dirty="0">
                <a:hlinkClick r:id="rId4"/>
              </a:rPr>
              <a:t>Histology</a:t>
            </a:r>
          </a:p>
          <a:p>
            <a:r>
              <a:rPr lang="en-US" altLang="zh-CN" dirty="0">
                <a:hlinkClick r:id="rId4"/>
              </a:rPr>
              <a:t>http://www.histologyguide.org/slidebox/09-cardiovascular-system.html#Elastic_AV</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Arteries</a:t>
            </a:r>
          </a:p>
        </p:txBody>
      </p:sp>
      <p:pic>
        <p:nvPicPr>
          <p:cNvPr id="8" name="Content Placeholder 7" descr="bfy_human_06_21a_artveidiag.jpg"/>
          <p:cNvPicPr>
            <a:picLocks noGrp="1" noChangeAspect="1"/>
          </p:cNvPicPr>
          <p:nvPr>
            <p:ph idx="1"/>
          </p:nvPr>
        </p:nvPicPr>
        <p:blipFill>
          <a:blip r:embed="rId2" cstate="print"/>
          <a:stretch>
            <a:fillRect/>
          </a:stretch>
        </p:blipFill>
        <p:spPr>
          <a:xfrm>
            <a:off x="562383" y="2191781"/>
            <a:ext cx="4051300" cy="3263900"/>
          </a:xfrm>
        </p:spPr>
      </p:pic>
      <p:sp>
        <p:nvSpPr>
          <p:cNvPr id="4" name="TextBox 3"/>
          <p:cNvSpPr txBox="1"/>
          <p:nvPr/>
        </p:nvSpPr>
        <p:spPr>
          <a:xfrm>
            <a:off x="5004048" y="1565000"/>
            <a:ext cx="3929090" cy="5262979"/>
          </a:xfrm>
          <a:prstGeom prst="rect">
            <a:avLst/>
          </a:prstGeom>
          <a:noFill/>
        </p:spPr>
        <p:txBody>
          <a:bodyPr wrap="square" rtlCol="0">
            <a:spAutoFit/>
          </a:bodyPr>
          <a:lstStyle/>
          <a:p>
            <a:r>
              <a:rPr lang="en-GB" sz="2400" b="1" dirty="0"/>
              <a:t>Three layers:</a:t>
            </a:r>
          </a:p>
          <a:p>
            <a:r>
              <a:rPr lang="en-GB" sz="2400" dirty="0"/>
              <a:t>Thick outer wall (collagen &amp; elastic fibres)</a:t>
            </a:r>
          </a:p>
          <a:p>
            <a:r>
              <a:rPr lang="en-GB" sz="2400" dirty="0"/>
              <a:t>Thick muscular wall</a:t>
            </a:r>
          </a:p>
          <a:p>
            <a:r>
              <a:rPr lang="en-GB" sz="2400" dirty="0"/>
              <a:t>Inner lining (single layer, squamous epithelium)</a:t>
            </a:r>
          </a:p>
          <a:p>
            <a:endParaRPr lang="en-GB" sz="2400" dirty="0"/>
          </a:p>
          <a:p>
            <a:r>
              <a:rPr lang="en-GB" sz="2400" dirty="0"/>
              <a:t>Arteries have </a:t>
            </a:r>
            <a:r>
              <a:rPr lang="en-GB" sz="2400" b="1" dirty="0"/>
              <a:t>thick, muscular, elastic walls</a:t>
            </a:r>
            <a:r>
              <a:rPr lang="en-GB" sz="2400" dirty="0"/>
              <a:t> with a </a:t>
            </a:r>
            <a:r>
              <a:rPr lang="en-GB" sz="2400" b="1" dirty="0"/>
              <a:t>narrow lumen</a:t>
            </a:r>
            <a:r>
              <a:rPr lang="en-GB" sz="2400" dirty="0"/>
              <a:t>.  </a:t>
            </a:r>
          </a:p>
          <a:p>
            <a:r>
              <a:rPr lang="en-GB" sz="2400" dirty="0"/>
              <a:t>They do not contain valves, as blood flows under </a:t>
            </a:r>
            <a:r>
              <a:rPr lang="en-GB" sz="2400" b="1" dirty="0"/>
              <a:t>high pressure</a:t>
            </a:r>
            <a:r>
              <a:rPr lang="en-GB" sz="2400" dirty="0"/>
              <a:t>.  </a:t>
            </a:r>
          </a:p>
          <a:p>
            <a:endParaRPr lang="en-GB" sz="2400" dirty="0"/>
          </a:p>
        </p:txBody>
      </p:sp>
      <p:sp>
        <p:nvSpPr>
          <p:cNvPr id="5" name="TextBox 4"/>
          <p:cNvSpPr txBox="1"/>
          <p:nvPr/>
        </p:nvSpPr>
        <p:spPr>
          <a:xfrm>
            <a:off x="3491880" y="5284098"/>
            <a:ext cx="1152128" cy="369332"/>
          </a:xfrm>
          <a:prstGeom prst="rect">
            <a:avLst/>
          </a:prstGeom>
          <a:noFill/>
        </p:spPr>
        <p:txBody>
          <a:bodyPr wrap="square" rtlCol="0">
            <a:spAutoFit/>
          </a:bodyPr>
          <a:lstStyle/>
          <a:p>
            <a:r>
              <a:rPr lang="en-US" u="sng" dirty="0"/>
              <a:t>Lumen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20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Arteries</a:t>
            </a:r>
          </a:p>
        </p:txBody>
      </p:sp>
      <p:sp>
        <p:nvSpPr>
          <p:cNvPr id="4" name="TextBox 3"/>
          <p:cNvSpPr txBox="1"/>
          <p:nvPr/>
        </p:nvSpPr>
        <p:spPr>
          <a:xfrm>
            <a:off x="5000596" y="2357430"/>
            <a:ext cx="4143404" cy="3416320"/>
          </a:xfrm>
          <a:prstGeom prst="rect">
            <a:avLst/>
          </a:prstGeom>
          <a:noFill/>
        </p:spPr>
        <p:txBody>
          <a:bodyPr wrap="square" rtlCol="0">
            <a:spAutoFit/>
          </a:bodyPr>
          <a:lstStyle/>
          <a:p>
            <a:r>
              <a:rPr lang="en-GB" sz="2400" dirty="0"/>
              <a:t>A </a:t>
            </a:r>
            <a:r>
              <a:rPr lang="en-GB" sz="2400" b="1" dirty="0"/>
              <a:t>pulse</a:t>
            </a:r>
            <a:r>
              <a:rPr lang="en-GB" sz="2400" dirty="0"/>
              <a:t> can be felt where an artery crosses a bone.</a:t>
            </a:r>
          </a:p>
          <a:p>
            <a:endParaRPr lang="en-GB" sz="2400" dirty="0"/>
          </a:p>
          <a:p>
            <a:r>
              <a:rPr lang="en-GB" sz="2400" dirty="0"/>
              <a:t>Arteries carry blood </a:t>
            </a:r>
            <a:r>
              <a:rPr lang="en-GB" sz="2400" b="1" dirty="0"/>
              <a:t>away from</a:t>
            </a:r>
            <a:r>
              <a:rPr lang="en-GB" sz="2400" dirty="0"/>
              <a:t> the heart.</a:t>
            </a:r>
          </a:p>
          <a:p>
            <a:endParaRPr lang="en-GB" sz="2400" dirty="0"/>
          </a:p>
          <a:p>
            <a:r>
              <a:rPr lang="en-GB" sz="2400" dirty="0"/>
              <a:t>They carry </a:t>
            </a:r>
            <a:r>
              <a:rPr lang="en-GB" sz="2400" b="1" dirty="0"/>
              <a:t>oxygenated blood</a:t>
            </a:r>
            <a:r>
              <a:rPr lang="en-GB" sz="2400" dirty="0"/>
              <a:t>, (apart from the pulmonary artery).</a:t>
            </a:r>
          </a:p>
        </p:txBody>
      </p:sp>
      <p:pic>
        <p:nvPicPr>
          <p:cNvPr id="9" name="Content Placeholder 7" descr="bfy_human_06_21a_artveidiag.jpg">
            <a:extLst>
              <a:ext uri="{FF2B5EF4-FFF2-40B4-BE49-F238E27FC236}">
                <a16:creationId xmlns:a16="http://schemas.microsoft.com/office/drawing/2014/main" id="{B9DB6A0B-7B4E-3347-90E9-5C5453A9F125}"/>
              </a:ext>
            </a:extLst>
          </p:cNvPr>
          <p:cNvPicPr>
            <a:picLocks noGrp="1" noChangeAspect="1"/>
          </p:cNvPicPr>
          <p:nvPr>
            <p:ph idx="1"/>
          </p:nvPr>
        </p:nvPicPr>
        <p:blipFill>
          <a:blip r:embed="rId2" cstate="print"/>
          <a:stretch>
            <a:fillRect/>
          </a:stretch>
        </p:blipFill>
        <p:spPr>
          <a:xfrm>
            <a:off x="323528" y="2297395"/>
            <a:ext cx="4051300" cy="3263900"/>
          </a:xfrm>
        </p:spPr>
      </p:pic>
      <p:sp>
        <p:nvSpPr>
          <p:cNvPr id="10" name="TextBox 4">
            <a:extLst>
              <a:ext uri="{FF2B5EF4-FFF2-40B4-BE49-F238E27FC236}">
                <a16:creationId xmlns:a16="http://schemas.microsoft.com/office/drawing/2014/main" id="{B1F1C803-DE67-D040-88FF-0051109C6851}"/>
              </a:ext>
            </a:extLst>
          </p:cNvPr>
          <p:cNvSpPr txBox="1"/>
          <p:nvPr/>
        </p:nvSpPr>
        <p:spPr>
          <a:xfrm>
            <a:off x="3253025" y="5389712"/>
            <a:ext cx="1152128" cy="369332"/>
          </a:xfrm>
          <a:prstGeom prst="rect">
            <a:avLst/>
          </a:prstGeom>
          <a:noFill/>
        </p:spPr>
        <p:txBody>
          <a:bodyPr wrap="square" rtlCol="0">
            <a:spAutoFit/>
          </a:bodyPr>
          <a:lstStyle/>
          <a:p>
            <a:r>
              <a:rPr lang="en-US" u="sng" dirty="0"/>
              <a:t>Lumen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circulatory system</a:t>
            </a:r>
          </a:p>
        </p:txBody>
      </p:sp>
      <p:sp>
        <p:nvSpPr>
          <p:cNvPr id="3" name="Content Placeholder 2"/>
          <p:cNvSpPr>
            <a:spLocks noGrp="1"/>
          </p:cNvSpPr>
          <p:nvPr>
            <p:ph idx="1"/>
          </p:nvPr>
        </p:nvSpPr>
        <p:spPr>
          <a:xfrm>
            <a:off x="457200" y="1528192"/>
            <a:ext cx="8229600" cy="5069160"/>
          </a:xfrm>
        </p:spPr>
        <p:txBody>
          <a:bodyPr>
            <a:normAutofit/>
          </a:bodyPr>
          <a:lstStyle/>
          <a:p>
            <a:pPr>
              <a:buNone/>
            </a:pPr>
            <a:r>
              <a:rPr lang="en-US" sz="2000" dirty="0"/>
              <a:t>The circulatory system is often seen to comprise two separate systems: </a:t>
            </a:r>
            <a:r>
              <a:rPr lang="en-US" sz="2000" b="1" dirty="0"/>
              <a:t>the cardiovascular system</a:t>
            </a:r>
            <a:r>
              <a:rPr lang="en-US" sz="2000" dirty="0"/>
              <a:t>, which distributes blood, and </a:t>
            </a:r>
            <a:r>
              <a:rPr lang="en-US" sz="2000" b="1" dirty="0"/>
              <a:t>the lymphatic system</a:t>
            </a:r>
            <a:r>
              <a:rPr lang="en-US" sz="2000" dirty="0"/>
              <a:t>, which circulates lymph.</a:t>
            </a:r>
            <a:r>
              <a:rPr lang="en-GB" sz="2000" dirty="0"/>
              <a:t>	</a:t>
            </a:r>
          </a:p>
          <a:p>
            <a:pPr>
              <a:buNone/>
            </a:pPr>
            <a:endParaRPr lang="en-GB" sz="2000" dirty="0"/>
          </a:p>
          <a:p>
            <a:pPr>
              <a:buNone/>
            </a:pPr>
            <a:r>
              <a:rPr lang="en-GB" sz="2000" dirty="0"/>
              <a:t>The cardiovascular system is a system of </a:t>
            </a:r>
            <a:r>
              <a:rPr lang="en-GB" sz="2000" b="1" dirty="0"/>
              <a:t>tubes</a:t>
            </a:r>
            <a:r>
              <a:rPr lang="en-GB" sz="2000" dirty="0"/>
              <a:t> with a </a:t>
            </a:r>
            <a:r>
              <a:rPr lang="en-GB" sz="2000" b="1" dirty="0"/>
              <a:t>pump</a:t>
            </a:r>
            <a:r>
              <a:rPr lang="en-GB" sz="2000" dirty="0"/>
              <a:t> and </a:t>
            </a:r>
            <a:r>
              <a:rPr lang="en-GB" sz="2000" b="1" dirty="0"/>
              <a:t>valves</a:t>
            </a:r>
            <a:r>
              <a:rPr lang="en-GB" sz="2000" dirty="0"/>
              <a:t> to make sure that blood flows in </a:t>
            </a:r>
            <a:r>
              <a:rPr lang="en-GB" sz="2000" b="1" dirty="0"/>
              <a:t>one direction </a:t>
            </a:r>
            <a:r>
              <a:rPr lang="en-GB" sz="2000" dirty="0"/>
              <a:t>only.</a:t>
            </a:r>
          </a:p>
          <a:p>
            <a:r>
              <a:rPr lang="en-GB" sz="2000" dirty="0"/>
              <a:t>The pump is the </a:t>
            </a:r>
            <a:r>
              <a:rPr lang="en-GB" sz="2000" b="1" dirty="0"/>
              <a:t>heart</a:t>
            </a:r>
          </a:p>
          <a:p>
            <a:r>
              <a:rPr lang="en-GB" sz="2000" dirty="0"/>
              <a:t>The tubes are the </a:t>
            </a:r>
            <a:r>
              <a:rPr lang="en-GB" sz="2000" b="1" dirty="0"/>
              <a:t>blood vessels</a:t>
            </a:r>
          </a:p>
        </p:txBody>
      </p:sp>
      <p:pic>
        <p:nvPicPr>
          <p:cNvPr id="4" name="图片 3">
            <a:extLst>
              <a:ext uri="{FF2B5EF4-FFF2-40B4-BE49-F238E27FC236}">
                <a16:creationId xmlns:a16="http://schemas.microsoft.com/office/drawing/2014/main" id="{A775AF20-EF0B-D346-A47B-B206832DA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702" y="3789040"/>
            <a:ext cx="3741542" cy="29758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Veins</a:t>
            </a:r>
          </a:p>
        </p:txBody>
      </p:sp>
      <p:pic>
        <p:nvPicPr>
          <p:cNvPr id="4" name="Content Placeholder 3" descr="bfy_human_06_21b_artveidiag.jpg"/>
          <p:cNvPicPr>
            <a:picLocks noGrp="1" noChangeAspect="1"/>
          </p:cNvPicPr>
          <p:nvPr>
            <p:ph idx="1"/>
          </p:nvPr>
        </p:nvPicPr>
        <p:blipFill>
          <a:blip r:embed="rId2" cstate="print"/>
          <a:stretch>
            <a:fillRect/>
          </a:stretch>
        </p:blipFill>
        <p:spPr>
          <a:xfrm>
            <a:off x="395536" y="2276872"/>
            <a:ext cx="4089400" cy="3136900"/>
          </a:xfrm>
        </p:spPr>
      </p:pic>
      <p:sp>
        <p:nvSpPr>
          <p:cNvPr id="5" name="TextBox 4"/>
          <p:cNvSpPr txBox="1"/>
          <p:nvPr/>
        </p:nvSpPr>
        <p:spPr>
          <a:xfrm>
            <a:off x="4932040" y="1772816"/>
            <a:ext cx="3744416" cy="3785652"/>
          </a:xfrm>
          <a:prstGeom prst="rect">
            <a:avLst/>
          </a:prstGeom>
          <a:noFill/>
        </p:spPr>
        <p:txBody>
          <a:bodyPr wrap="square" rtlCol="0">
            <a:spAutoFit/>
          </a:bodyPr>
          <a:lstStyle/>
          <a:p>
            <a:r>
              <a:rPr lang="en-GB" altLang="zh-CN" sz="2400" b="1" dirty="0"/>
              <a:t>Three layers;</a:t>
            </a:r>
          </a:p>
          <a:p>
            <a:endParaRPr lang="en-GB" sz="2400" dirty="0"/>
          </a:p>
          <a:p>
            <a:r>
              <a:rPr lang="en-GB" sz="2400" dirty="0"/>
              <a:t>Veins have </a:t>
            </a:r>
            <a:r>
              <a:rPr lang="en-GB" sz="2400" b="1" dirty="0"/>
              <a:t>thin, non-muscular walls </a:t>
            </a:r>
            <a:r>
              <a:rPr lang="en-GB" sz="2400" dirty="0"/>
              <a:t>with a </a:t>
            </a:r>
            <a:r>
              <a:rPr lang="en-GB" sz="2400" b="1" dirty="0"/>
              <a:t>large lumen</a:t>
            </a:r>
            <a:r>
              <a:rPr lang="en-GB" sz="2400" dirty="0"/>
              <a:t>.</a:t>
            </a:r>
          </a:p>
          <a:p>
            <a:endParaRPr lang="en-GB" sz="2400" dirty="0"/>
          </a:p>
          <a:p>
            <a:r>
              <a:rPr lang="en-GB" sz="2400" dirty="0"/>
              <a:t>They contain </a:t>
            </a:r>
            <a:r>
              <a:rPr lang="en-GB" sz="2400" b="1" dirty="0"/>
              <a:t>valves</a:t>
            </a:r>
            <a:r>
              <a:rPr lang="en-GB" sz="2400" dirty="0"/>
              <a:t> to prevent the backward flow of blood under low pressure.</a:t>
            </a:r>
          </a:p>
        </p:txBody>
      </p:sp>
      <p:sp>
        <p:nvSpPr>
          <p:cNvPr id="7" name="TextBox 6"/>
          <p:cNvSpPr txBox="1"/>
          <p:nvPr/>
        </p:nvSpPr>
        <p:spPr>
          <a:xfrm>
            <a:off x="107504" y="4221088"/>
            <a:ext cx="827584" cy="369332"/>
          </a:xfrm>
          <a:prstGeom prst="rect">
            <a:avLst/>
          </a:prstGeom>
          <a:noFill/>
        </p:spPr>
        <p:txBody>
          <a:bodyPr wrap="square" rtlCol="0">
            <a:spAutoFit/>
          </a:bodyPr>
          <a:lstStyle/>
          <a:p>
            <a:r>
              <a:rPr lang="en-US" u="sng" dirty="0"/>
              <a:t>Lumen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Veins</a:t>
            </a:r>
          </a:p>
        </p:txBody>
      </p:sp>
      <p:pic>
        <p:nvPicPr>
          <p:cNvPr id="4" name="Content Placeholder 3" descr="bfy_human_06_21b_artveidiag.jpg"/>
          <p:cNvPicPr>
            <a:picLocks noGrp="1" noChangeAspect="1"/>
          </p:cNvPicPr>
          <p:nvPr>
            <p:ph idx="1"/>
          </p:nvPr>
        </p:nvPicPr>
        <p:blipFill>
          <a:blip r:embed="rId2" cstate="print"/>
          <a:stretch>
            <a:fillRect/>
          </a:stretch>
        </p:blipFill>
        <p:spPr>
          <a:xfrm>
            <a:off x="395536" y="2276872"/>
            <a:ext cx="4089400" cy="3136900"/>
          </a:xfrm>
        </p:spPr>
      </p:pic>
      <p:sp>
        <p:nvSpPr>
          <p:cNvPr id="5" name="TextBox 4"/>
          <p:cNvSpPr txBox="1"/>
          <p:nvPr/>
        </p:nvSpPr>
        <p:spPr>
          <a:xfrm>
            <a:off x="4932040" y="1772816"/>
            <a:ext cx="3744416" cy="3046988"/>
          </a:xfrm>
          <a:prstGeom prst="rect">
            <a:avLst/>
          </a:prstGeom>
          <a:noFill/>
        </p:spPr>
        <p:txBody>
          <a:bodyPr wrap="square" rtlCol="0">
            <a:spAutoFit/>
          </a:bodyPr>
          <a:lstStyle/>
          <a:p>
            <a:r>
              <a:rPr lang="en-GB" sz="2400" dirty="0"/>
              <a:t>There is no pulse.</a:t>
            </a:r>
          </a:p>
          <a:p>
            <a:endParaRPr lang="en-GB" sz="2400" dirty="0"/>
          </a:p>
          <a:p>
            <a:r>
              <a:rPr lang="en-GB" sz="2400" dirty="0"/>
              <a:t>Veins carry blood </a:t>
            </a:r>
            <a:r>
              <a:rPr lang="en-GB" sz="2400" b="1" dirty="0"/>
              <a:t>back to</a:t>
            </a:r>
            <a:r>
              <a:rPr lang="en-GB" sz="2400" dirty="0"/>
              <a:t> the heart.</a:t>
            </a:r>
          </a:p>
          <a:p>
            <a:endParaRPr lang="en-GB" sz="2400" dirty="0"/>
          </a:p>
          <a:p>
            <a:r>
              <a:rPr lang="en-GB" sz="2400" dirty="0"/>
              <a:t>They carry </a:t>
            </a:r>
            <a:r>
              <a:rPr lang="en-GB" sz="2400" b="1" dirty="0"/>
              <a:t>deoxygenated blood</a:t>
            </a:r>
            <a:r>
              <a:rPr lang="en-GB" sz="2400" dirty="0"/>
              <a:t>, (apart from the pulmonary vein).</a:t>
            </a:r>
          </a:p>
        </p:txBody>
      </p:sp>
      <p:sp>
        <p:nvSpPr>
          <p:cNvPr id="7" name="TextBox 6"/>
          <p:cNvSpPr txBox="1"/>
          <p:nvPr/>
        </p:nvSpPr>
        <p:spPr>
          <a:xfrm>
            <a:off x="107504" y="4221088"/>
            <a:ext cx="827584" cy="369332"/>
          </a:xfrm>
          <a:prstGeom prst="rect">
            <a:avLst/>
          </a:prstGeom>
          <a:noFill/>
        </p:spPr>
        <p:txBody>
          <a:bodyPr wrap="square" rtlCol="0">
            <a:spAutoFit/>
          </a:bodyPr>
          <a:lstStyle/>
          <a:p>
            <a:r>
              <a:rPr lang="en-US" u="sng" dirty="0"/>
              <a:t>Lumen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2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arteries and veins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13576862"/>
              </p:ext>
            </p:extLst>
          </p:nvPr>
        </p:nvGraphicFramePr>
        <p:xfrm>
          <a:off x="1475656" y="1628800"/>
          <a:ext cx="6591300" cy="3505200"/>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val="20000"/>
                    </a:ext>
                  </a:extLst>
                </a:gridCol>
                <a:gridCol w="2197100">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tblGrid>
              <a:tr h="370840">
                <a:tc>
                  <a:txBody>
                    <a:bodyPr/>
                    <a:lstStyle/>
                    <a:p>
                      <a:pPr algn="ctr"/>
                      <a:r>
                        <a:rPr lang="en-US" sz="2000" b="1" dirty="0"/>
                        <a:t>Organ involved</a:t>
                      </a:r>
                    </a:p>
                  </a:txBody>
                  <a:tcPr marL="73237" marR="73237">
                    <a:solidFill>
                      <a:srgbClr val="FFC000"/>
                    </a:solidFill>
                  </a:tcPr>
                </a:tc>
                <a:tc>
                  <a:txBody>
                    <a:bodyPr/>
                    <a:lstStyle/>
                    <a:p>
                      <a:pPr algn="ctr"/>
                      <a:r>
                        <a:rPr lang="en-US" sz="2000" b="1" dirty="0"/>
                        <a:t>Vessel supplying blood</a:t>
                      </a:r>
                    </a:p>
                  </a:txBody>
                  <a:tcPr marL="73237" marR="73237">
                    <a:solidFill>
                      <a:srgbClr val="FFC000"/>
                    </a:solidFill>
                  </a:tcPr>
                </a:tc>
                <a:tc>
                  <a:txBody>
                    <a:bodyPr/>
                    <a:lstStyle/>
                    <a:p>
                      <a:pPr algn="ctr"/>
                      <a:r>
                        <a:rPr lang="en-US" sz="2000" b="1" dirty="0"/>
                        <a:t>Vessel taking blood away</a:t>
                      </a:r>
                    </a:p>
                  </a:txBody>
                  <a:tcPr marL="73237" marR="73237">
                    <a:solidFill>
                      <a:srgbClr val="FFC000"/>
                    </a:solidFill>
                  </a:tcPr>
                </a:tc>
                <a:extLst>
                  <a:ext uri="{0D108BD9-81ED-4DB2-BD59-A6C34878D82A}">
                    <a16:rowId xmlns:a16="http://schemas.microsoft.com/office/drawing/2014/main" val="10000"/>
                  </a:ext>
                </a:extLst>
              </a:tr>
              <a:tr h="370840">
                <a:tc>
                  <a:txBody>
                    <a:bodyPr/>
                    <a:lstStyle/>
                    <a:p>
                      <a:r>
                        <a:rPr lang="en-US" sz="2000" b="1" dirty="0"/>
                        <a:t>Heart</a:t>
                      </a:r>
                    </a:p>
                  </a:txBody>
                  <a:tcPr marL="73237" marR="73237"/>
                </a:tc>
                <a:tc>
                  <a:txBody>
                    <a:bodyPr/>
                    <a:lstStyle/>
                    <a:p>
                      <a:r>
                        <a:rPr lang="en-US" sz="2000" dirty="0"/>
                        <a:t>Vena cava</a:t>
                      </a:r>
                    </a:p>
                    <a:p>
                      <a:r>
                        <a:rPr lang="en-US" sz="2000" dirty="0"/>
                        <a:t>Coronary artery</a:t>
                      </a:r>
                    </a:p>
                  </a:txBody>
                  <a:tcPr marL="73237" marR="73237"/>
                </a:tc>
                <a:tc>
                  <a:txBody>
                    <a:bodyPr/>
                    <a:lstStyle/>
                    <a:p>
                      <a:r>
                        <a:rPr lang="en-US" sz="2000" dirty="0"/>
                        <a:t>Aorta</a:t>
                      </a:r>
                    </a:p>
                    <a:p>
                      <a:r>
                        <a:rPr lang="en-US" sz="2000" dirty="0"/>
                        <a:t>Coronary vein</a:t>
                      </a:r>
                    </a:p>
                  </a:txBody>
                  <a:tcPr marL="73237" marR="73237"/>
                </a:tc>
                <a:extLst>
                  <a:ext uri="{0D108BD9-81ED-4DB2-BD59-A6C34878D82A}">
                    <a16:rowId xmlns:a16="http://schemas.microsoft.com/office/drawing/2014/main" val="10001"/>
                  </a:ext>
                </a:extLst>
              </a:tr>
              <a:tr h="370840">
                <a:tc>
                  <a:txBody>
                    <a:bodyPr/>
                    <a:lstStyle/>
                    <a:p>
                      <a:r>
                        <a:rPr lang="en-US" sz="2000" b="1" dirty="0"/>
                        <a:t>Lungs</a:t>
                      </a:r>
                    </a:p>
                  </a:txBody>
                  <a:tcPr marL="73237" marR="73237"/>
                </a:tc>
                <a:tc>
                  <a:txBody>
                    <a:bodyPr/>
                    <a:lstStyle/>
                    <a:p>
                      <a:r>
                        <a:rPr lang="en-US" sz="2000" dirty="0"/>
                        <a:t>Pulmonary artery</a:t>
                      </a:r>
                    </a:p>
                  </a:txBody>
                  <a:tcPr marL="73237" marR="73237"/>
                </a:tc>
                <a:tc>
                  <a:txBody>
                    <a:bodyPr/>
                    <a:lstStyle/>
                    <a:p>
                      <a:r>
                        <a:rPr lang="en-US" sz="2000" dirty="0"/>
                        <a:t>Pulmonary vein</a:t>
                      </a:r>
                    </a:p>
                  </a:txBody>
                  <a:tcPr marL="73237" marR="73237"/>
                </a:tc>
                <a:extLst>
                  <a:ext uri="{0D108BD9-81ED-4DB2-BD59-A6C34878D82A}">
                    <a16:rowId xmlns:a16="http://schemas.microsoft.com/office/drawing/2014/main" val="10002"/>
                  </a:ext>
                </a:extLst>
              </a:tr>
              <a:tr h="370840">
                <a:tc>
                  <a:txBody>
                    <a:bodyPr/>
                    <a:lstStyle/>
                    <a:p>
                      <a:r>
                        <a:rPr lang="en-US" sz="2000" b="1" dirty="0"/>
                        <a:t>Liver</a:t>
                      </a:r>
                    </a:p>
                  </a:txBody>
                  <a:tcPr marL="73237" marR="73237"/>
                </a:tc>
                <a:tc>
                  <a:txBody>
                    <a:bodyPr/>
                    <a:lstStyle/>
                    <a:p>
                      <a:r>
                        <a:rPr lang="en-US" sz="2000" dirty="0"/>
                        <a:t>Hepatic artery </a:t>
                      </a:r>
                    </a:p>
                    <a:p>
                      <a:r>
                        <a:rPr lang="en-US" sz="2000" b="1" dirty="0"/>
                        <a:t>Hepatic portal</a:t>
                      </a:r>
                      <a:r>
                        <a:rPr lang="en-US" sz="2000" b="1" baseline="0" dirty="0"/>
                        <a:t> vein</a:t>
                      </a:r>
                      <a:endParaRPr lang="en-US" sz="2000" b="1" dirty="0"/>
                    </a:p>
                  </a:txBody>
                  <a:tcPr marL="73237" marR="73237"/>
                </a:tc>
                <a:tc>
                  <a:txBody>
                    <a:bodyPr/>
                    <a:lstStyle/>
                    <a:p>
                      <a:r>
                        <a:rPr lang="en-US" sz="2000" dirty="0"/>
                        <a:t>Hepatic vein</a:t>
                      </a:r>
                    </a:p>
                  </a:txBody>
                  <a:tcPr marL="73237" marR="73237"/>
                </a:tc>
                <a:extLst>
                  <a:ext uri="{0D108BD9-81ED-4DB2-BD59-A6C34878D82A}">
                    <a16:rowId xmlns:a16="http://schemas.microsoft.com/office/drawing/2014/main" val="10003"/>
                  </a:ext>
                </a:extLst>
              </a:tr>
              <a:tr h="370840">
                <a:tc>
                  <a:txBody>
                    <a:bodyPr/>
                    <a:lstStyle/>
                    <a:p>
                      <a:r>
                        <a:rPr lang="en-US" sz="2000" b="1" dirty="0"/>
                        <a:t>Kidney</a:t>
                      </a:r>
                    </a:p>
                  </a:txBody>
                  <a:tcPr marL="73237" marR="73237"/>
                </a:tc>
                <a:tc>
                  <a:txBody>
                    <a:bodyPr/>
                    <a:lstStyle/>
                    <a:p>
                      <a:r>
                        <a:rPr lang="en-US" sz="2000" dirty="0"/>
                        <a:t>Renal artery</a:t>
                      </a:r>
                    </a:p>
                  </a:txBody>
                  <a:tcPr marL="73237" marR="73237"/>
                </a:tc>
                <a:tc>
                  <a:txBody>
                    <a:bodyPr/>
                    <a:lstStyle/>
                    <a:p>
                      <a:r>
                        <a:rPr lang="en-US" sz="2000" dirty="0"/>
                        <a:t>Renal vein</a:t>
                      </a:r>
                    </a:p>
                  </a:txBody>
                  <a:tcPr marL="73237" marR="73237"/>
                </a:tc>
                <a:extLst>
                  <a:ext uri="{0D108BD9-81ED-4DB2-BD59-A6C34878D82A}">
                    <a16:rowId xmlns:a16="http://schemas.microsoft.com/office/drawing/2014/main" val="10004"/>
                  </a:ext>
                </a:extLst>
              </a:tr>
            </a:tbl>
          </a:graphicData>
        </a:graphic>
      </p:graphicFrame>
      <p:sp>
        <p:nvSpPr>
          <p:cNvPr id="5" name="TextBox 4"/>
          <p:cNvSpPr txBox="1"/>
          <p:nvPr/>
        </p:nvSpPr>
        <p:spPr>
          <a:xfrm>
            <a:off x="1171348" y="5589240"/>
            <a:ext cx="8136904" cy="707886"/>
          </a:xfrm>
          <a:prstGeom prst="rect">
            <a:avLst/>
          </a:prstGeom>
          <a:noFill/>
        </p:spPr>
        <p:txBody>
          <a:bodyPr wrap="square" rtlCol="0">
            <a:spAutoFit/>
          </a:bodyPr>
          <a:lstStyle/>
          <a:p>
            <a:r>
              <a:rPr lang="en-US" sz="2000" dirty="0"/>
              <a:t>The </a:t>
            </a:r>
            <a:r>
              <a:rPr lang="en-US" sz="2000" b="1" dirty="0"/>
              <a:t>hepatic portal vein</a:t>
            </a:r>
            <a:r>
              <a:rPr lang="en-US" sz="2000" dirty="0"/>
              <a:t> carries dissolved nutrients, such as glucose and amino acids,  from the small intestine to the liver.</a:t>
            </a:r>
          </a:p>
        </p:txBody>
      </p:sp>
      <p:sp>
        <p:nvSpPr>
          <p:cNvPr id="3" name="圆角矩形 2">
            <a:extLst>
              <a:ext uri="{FF2B5EF4-FFF2-40B4-BE49-F238E27FC236}">
                <a16:creationId xmlns:a16="http://schemas.microsoft.com/office/drawing/2014/main" id="{884FEAE2-3513-C140-9F0D-1322BB7809B5}"/>
              </a:ext>
            </a:extLst>
          </p:cNvPr>
          <p:cNvSpPr/>
          <p:nvPr/>
        </p:nvSpPr>
        <p:spPr>
          <a:xfrm>
            <a:off x="3707904" y="2420888"/>
            <a:ext cx="4176464" cy="488802"/>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AFE06E70-EFAA-D646-A952-D2E5E6F53332}"/>
              </a:ext>
            </a:extLst>
          </p:cNvPr>
          <p:cNvSpPr/>
          <p:nvPr/>
        </p:nvSpPr>
        <p:spPr>
          <a:xfrm>
            <a:off x="3707904" y="3120529"/>
            <a:ext cx="4176464" cy="488802"/>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E2F8E250-E759-C84A-8447-5A2A10BF03FE}"/>
              </a:ext>
            </a:extLst>
          </p:cNvPr>
          <p:cNvSpPr/>
          <p:nvPr/>
        </p:nvSpPr>
        <p:spPr>
          <a:xfrm>
            <a:off x="3687316" y="4750618"/>
            <a:ext cx="4176464" cy="488802"/>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E0F6798A-BF2D-0C44-BD8A-5C04FE58B52A}"/>
              </a:ext>
            </a:extLst>
          </p:cNvPr>
          <p:cNvSpPr/>
          <p:nvPr/>
        </p:nvSpPr>
        <p:spPr>
          <a:xfrm>
            <a:off x="3716221" y="3777613"/>
            <a:ext cx="4176464" cy="836408"/>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illary_1.gif"/>
          <p:cNvPicPr>
            <a:picLocks noChangeAspect="1"/>
          </p:cNvPicPr>
          <p:nvPr/>
        </p:nvPicPr>
        <p:blipFill>
          <a:blip r:embed="rId2" cstate="print"/>
          <a:stretch>
            <a:fillRect/>
          </a:stretch>
        </p:blipFill>
        <p:spPr>
          <a:xfrm>
            <a:off x="5364088" y="1412776"/>
            <a:ext cx="2711202" cy="1600200"/>
          </a:xfrm>
          <a:prstGeom prst="rect">
            <a:avLst/>
          </a:prstGeom>
        </p:spPr>
      </p:pic>
      <p:sp>
        <p:nvSpPr>
          <p:cNvPr id="2" name="Title 1"/>
          <p:cNvSpPr>
            <a:spLocks noGrp="1"/>
          </p:cNvSpPr>
          <p:nvPr>
            <p:ph type="title"/>
          </p:nvPr>
        </p:nvSpPr>
        <p:spPr/>
        <p:txBody>
          <a:bodyPr/>
          <a:lstStyle/>
          <a:p>
            <a:r>
              <a:rPr lang="en-GB" dirty="0"/>
              <a:t>Capillaries</a:t>
            </a:r>
          </a:p>
        </p:txBody>
      </p:sp>
      <p:sp>
        <p:nvSpPr>
          <p:cNvPr id="5" name="Content Placeholder 4"/>
          <p:cNvSpPr>
            <a:spLocks noGrp="1"/>
          </p:cNvSpPr>
          <p:nvPr>
            <p:ph idx="1"/>
          </p:nvPr>
        </p:nvSpPr>
        <p:spPr>
          <a:xfrm>
            <a:off x="529208" y="2060848"/>
            <a:ext cx="4042792" cy="4061048"/>
          </a:xfrm>
        </p:spPr>
        <p:txBody>
          <a:bodyPr>
            <a:normAutofit/>
          </a:bodyPr>
          <a:lstStyle/>
          <a:p>
            <a:r>
              <a:rPr lang="en-GB" sz="2000" dirty="0"/>
              <a:t>Walls only </a:t>
            </a:r>
            <a:r>
              <a:rPr lang="en-GB" sz="2000" b="1" dirty="0"/>
              <a:t>one cell thick</a:t>
            </a:r>
            <a:r>
              <a:rPr lang="en-GB" sz="2000" dirty="0"/>
              <a:t>.  This means materials only have a short distance to diffuse.</a:t>
            </a:r>
          </a:p>
          <a:p>
            <a:r>
              <a:rPr lang="en-GB" sz="2000" dirty="0"/>
              <a:t>Capillaries have a very </a:t>
            </a:r>
            <a:r>
              <a:rPr lang="en-GB" sz="2000" b="1" dirty="0"/>
              <a:t>large surface area</a:t>
            </a:r>
            <a:r>
              <a:rPr lang="en-GB" sz="2000" dirty="0"/>
              <a:t> and are where the exchange of materials between blood and tissue fluid takes place.</a:t>
            </a:r>
          </a:p>
        </p:txBody>
      </p:sp>
      <p:pic>
        <p:nvPicPr>
          <p:cNvPr id="7" name="Picture 6" descr="GD6496658@Weston-3733.jpg"/>
          <p:cNvPicPr>
            <a:picLocks noChangeAspect="1"/>
          </p:cNvPicPr>
          <p:nvPr/>
        </p:nvPicPr>
        <p:blipFill>
          <a:blip r:embed="rId3" cstate="print"/>
          <a:stretch>
            <a:fillRect/>
          </a:stretch>
        </p:blipFill>
        <p:spPr>
          <a:xfrm>
            <a:off x="5724128" y="3212976"/>
            <a:ext cx="2462016" cy="3327049"/>
          </a:xfrm>
          <a:prstGeom prst="rect">
            <a:avLst/>
          </a:prstGeom>
        </p:spPr>
      </p:pic>
      <p:sp>
        <p:nvSpPr>
          <p:cNvPr id="8" name="TextBox 7"/>
          <p:cNvSpPr txBox="1"/>
          <p:nvPr/>
        </p:nvSpPr>
        <p:spPr>
          <a:xfrm>
            <a:off x="7092280" y="1484784"/>
            <a:ext cx="1296144" cy="276999"/>
          </a:xfrm>
          <a:prstGeom prst="rect">
            <a:avLst/>
          </a:prstGeom>
          <a:noFill/>
        </p:spPr>
        <p:txBody>
          <a:bodyPr wrap="square" rtlCol="0">
            <a:spAutoFit/>
          </a:bodyPr>
          <a:lstStyle/>
          <a:p>
            <a:r>
              <a:rPr lang="en-GB" sz="1200" dirty="0"/>
              <a:t>Capillary wall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12275165"/>
              </p:ext>
            </p:extLst>
          </p:nvPr>
        </p:nvGraphicFramePr>
        <p:xfrm>
          <a:off x="611560" y="1700808"/>
          <a:ext cx="8064896" cy="4823998"/>
        </p:xfrm>
        <a:graphic>
          <a:graphicData uri="http://schemas.openxmlformats.org/drawingml/2006/table">
            <a:tbl>
              <a:tblPr>
                <a:tableStyleId>{3B4B98B0-60AC-42C2-AFA5-B58CD77FA1E5}</a:tableStyleId>
              </a:tblPr>
              <a:tblGrid>
                <a:gridCol w="1647825">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302271">
                  <a:extLst>
                    <a:ext uri="{9D8B030D-6E8A-4147-A177-3AD203B41FA5}">
                      <a16:colId xmlns:a16="http://schemas.microsoft.com/office/drawing/2014/main" val="20003"/>
                    </a:ext>
                  </a:extLst>
                </a:gridCol>
              </a:tblGrid>
              <a:tr h="480547">
                <a:tc>
                  <a:txBody>
                    <a:bodyPr/>
                    <a:lstStyle/>
                    <a:p>
                      <a:pPr algn="ctr"/>
                      <a:endParaRPr lang="zh-CN" altLang="en-US" sz="2000" b="1" dirty="0"/>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strike="noStrike" dirty="0">
                          <a:effectLst/>
                        </a:rPr>
                        <a:t>Arteries</a:t>
                      </a:r>
                      <a:endParaRPr lang="en-US" sz="2000" b="1" i="0" dirty="0">
                        <a:effectLst/>
                        <a:latin typeface="verdana"/>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strike="noStrike" dirty="0">
                          <a:effectLst/>
                        </a:rPr>
                        <a:t>Capillaries</a:t>
                      </a:r>
                      <a:endParaRPr lang="en-US" sz="2000" b="1" i="0" dirty="0">
                        <a:effectLst/>
                        <a:latin typeface="verdana"/>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strike="noStrike" dirty="0">
                          <a:effectLst/>
                        </a:rPr>
                        <a:t>Veins</a:t>
                      </a:r>
                      <a:endParaRPr lang="en-US" sz="2000" b="1" i="0" dirty="0">
                        <a:effectLst/>
                        <a:latin typeface="verdan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85516">
                <a:tc>
                  <a:txBody>
                    <a:bodyPr/>
                    <a:lstStyle/>
                    <a:p>
                      <a:r>
                        <a:rPr lang="en-US" sz="2000" dirty="0">
                          <a:effectLst/>
                        </a:rPr>
                        <a:t>Carry blood</a:t>
                      </a:r>
                      <a:r>
                        <a:rPr lang="zh-CN" altLang="en-US" sz="2000" dirty="0">
                          <a:effectLst/>
                        </a:rPr>
                        <a:t> </a:t>
                      </a:r>
                      <a:r>
                        <a:rPr lang="en-US" altLang="zh-CN" sz="2000" dirty="0">
                          <a:effectLst/>
                        </a:rPr>
                        <a:t>(direction)</a:t>
                      </a:r>
                      <a:r>
                        <a:rPr lang="en-US" sz="2000" dirty="0">
                          <a:effectLst/>
                        </a:rPr>
                        <a:t>:</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away from the heart</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from arteries to </a:t>
                      </a:r>
                      <a:r>
                        <a:rPr lang="en-US" sz="2000" u="none" strike="noStrike" dirty="0">
                          <a:effectLst/>
                        </a:rPr>
                        <a:t>veins</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towards the heart</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5863">
                <a:tc>
                  <a:txBody>
                    <a:bodyPr/>
                    <a:lstStyle/>
                    <a:p>
                      <a:r>
                        <a:rPr lang="en-US" sz="2000" dirty="0">
                          <a:effectLst/>
                        </a:rPr>
                        <a:t>Pressure:</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high</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low</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very low</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55173">
                <a:tc>
                  <a:txBody>
                    <a:bodyPr/>
                    <a:lstStyle/>
                    <a:p>
                      <a:r>
                        <a:rPr lang="en-US" sz="2000">
                          <a:effectLst/>
                        </a:rPr>
                        <a:t>Walls are:</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thick and muscular with elastic </a:t>
                      </a:r>
                      <a:r>
                        <a:rPr lang="en-US" sz="2000" dirty="0" err="1">
                          <a:effectLst/>
                        </a:rPr>
                        <a:t>fibres</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very thin - one cell thick</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thin</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5863">
                <a:tc>
                  <a:txBody>
                    <a:bodyPr/>
                    <a:lstStyle/>
                    <a:p>
                      <a:r>
                        <a:rPr lang="en-US" sz="2000" dirty="0">
                          <a:effectLst/>
                        </a:rPr>
                        <a:t>lumen</a:t>
                      </a:r>
                      <a:endParaRPr lang="en-US" sz="2000" b="0" i="0" dirty="0">
                        <a:solidFill>
                          <a:schemeClr val="tx1"/>
                        </a:solidFill>
                        <a:effectLst/>
                        <a:latin typeface="Calibri" panose="020F0502020204030204" pitchFamily="34" charset="0"/>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narrow</a:t>
                      </a:r>
                      <a:endParaRPr lang="en-US" sz="2000" b="0" i="0" dirty="0">
                        <a:solidFill>
                          <a:schemeClr val="tx1"/>
                        </a:solidFill>
                        <a:effectLst/>
                        <a:latin typeface="Calibri" panose="020F0502020204030204" pitchFamily="34" charset="0"/>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Very narrow, </a:t>
                      </a:r>
                      <a:endParaRPr lang="en-US" sz="2000" b="0" i="0" dirty="0">
                        <a:solidFill>
                          <a:schemeClr val="tx1"/>
                        </a:solidFill>
                        <a:effectLst/>
                        <a:latin typeface="Calibri" panose="020F0502020204030204" pitchFamily="34" charset="0"/>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large</a:t>
                      </a:r>
                      <a:endParaRPr lang="en-US" sz="2000" b="0" i="0" dirty="0">
                        <a:solidFill>
                          <a:schemeClr val="tx1"/>
                        </a:solidFill>
                        <a:effectLst/>
                        <a:latin typeface="Calibri" panose="020F0502020204030204" pitchFamily="34" charset="0"/>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155173">
                <a:tc>
                  <a:txBody>
                    <a:bodyPr/>
                    <a:lstStyle/>
                    <a:p>
                      <a:r>
                        <a:rPr lang="en-US" sz="2000">
                          <a:effectLst/>
                        </a:rPr>
                        <a:t>Blood is:</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u="none" strike="noStrike">
                          <a:effectLst/>
                        </a:rPr>
                        <a:t>oxygenated</a:t>
                      </a:r>
                      <a:br>
                        <a:rPr lang="en-US" sz="2000">
                          <a:effectLst/>
                        </a:rPr>
                      </a:br>
                      <a:r>
                        <a:rPr lang="en-US" sz="2000">
                          <a:effectLst/>
                        </a:rPr>
                        <a:t>(except </a:t>
                      </a:r>
                      <a:r>
                        <a:rPr lang="en-US" sz="2000" u="none" strike="noStrike">
                          <a:effectLst/>
                        </a:rPr>
                        <a:t>pulmonary</a:t>
                      </a:r>
                      <a:r>
                        <a:rPr lang="en-US" sz="2000">
                          <a:effectLst/>
                        </a:rPr>
                        <a:t>artery)</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exchanging nutrients and gases with cells</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de-oxygenated</a:t>
                      </a:r>
                      <a:br>
                        <a:rPr lang="en-US" sz="2000" dirty="0">
                          <a:effectLst/>
                        </a:rPr>
                      </a:br>
                      <a:r>
                        <a:rPr lang="en-US" sz="2000" dirty="0">
                          <a:effectLst/>
                        </a:rPr>
                        <a:t>(except </a:t>
                      </a:r>
                      <a:r>
                        <a:rPr lang="en-US" sz="2000" u="none" strike="noStrike" dirty="0">
                          <a:effectLst/>
                        </a:rPr>
                        <a:t>pulmonary </a:t>
                      </a:r>
                      <a:r>
                        <a:rPr lang="en-US" sz="2000" dirty="0">
                          <a:effectLst/>
                        </a:rPr>
                        <a:t>vein)</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5863">
                <a:tc>
                  <a:txBody>
                    <a:bodyPr/>
                    <a:lstStyle/>
                    <a:p>
                      <a:r>
                        <a:rPr lang="en-US" sz="2000">
                          <a:effectLst/>
                        </a:rPr>
                        <a:t>Pulse:</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Strong</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effectLst/>
                        </a:rPr>
                        <a:t>none</a:t>
                      </a:r>
                      <a:endParaRPr lang="en-US" sz="2000" b="0" i="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effectLst/>
                        </a:rPr>
                        <a:t>none</a:t>
                      </a:r>
                      <a:endParaRPr lang="en-US" sz="2000" b="0" i="0" dirty="0">
                        <a:solidFill>
                          <a:srgbClr val="A52A2A"/>
                        </a:solidFill>
                        <a:effectLst/>
                        <a:latin typeface="Arial"/>
                      </a:endParaRPr>
                    </a:p>
                  </a:txBody>
                  <a:tcPr marL="19050" marR="19050" marT="19050" marB="19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圆角矩形 1">
            <a:extLst>
              <a:ext uri="{FF2B5EF4-FFF2-40B4-BE49-F238E27FC236}">
                <a16:creationId xmlns:a16="http://schemas.microsoft.com/office/drawing/2014/main" id="{2A632AC1-469C-A84D-999B-27EBC12F9D8D}"/>
              </a:ext>
            </a:extLst>
          </p:cNvPr>
          <p:cNvSpPr/>
          <p:nvPr/>
        </p:nvSpPr>
        <p:spPr>
          <a:xfrm>
            <a:off x="2267879" y="2172021"/>
            <a:ext cx="6336704" cy="720080"/>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C0B999BC-4FBE-2949-91D8-ADC2A96DEF88}"/>
              </a:ext>
            </a:extLst>
          </p:cNvPr>
          <p:cNvSpPr/>
          <p:nvPr/>
        </p:nvSpPr>
        <p:spPr>
          <a:xfrm>
            <a:off x="2295263" y="2924944"/>
            <a:ext cx="6336704" cy="43204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9009F980-0760-684E-BB58-0D7306093527}"/>
              </a:ext>
            </a:extLst>
          </p:cNvPr>
          <p:cNvSpPr/>
          <p:nvPr/>
        </p:nvSpPr>
        <p:spPr>
          <a:xfrm>
            <a:off x="2267744" y="3444956"/>
            <a:ext cx="6336704" cy="84813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93EF5049-798E-DA4F-9947-B7BD258947C0}"/>
              </a:ext>
            </a:extLst>
          </p:cNvPr>
          <p:cNvSpPr/>
          <p:nvPr/>
        </p:nvSpPr>
        <p:spPr>
          <a:xfrm>
            <a:off x="2295263" y="4998134"/>
            <a:ext cx="6336704" cy="87913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286C3146-8EE8-D44B-97E4-1EDE794A85F6}"/>
              </a:ext>
            </a:extLst>
          </p:cNvPr>
          <p:cNvSpPr/>
          <p:nvPr/>
        </p:nvSpPr>
        <p:spPr>
          <a:xfrm>
            <a:off x="2295263" y="4500399"/>
            <a:ext cx="6336704" cy="43204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0375F75F-7B93-F546-9799-1ABA1D77E02F}"/>
              </a:ext>
            </a:extLst>
          </p:cNvPr>
          <p:cNvSpPr/>
          <p:nvPr/>
        </p:nvSpPr>
        <p:spPr>
          <a:xfrm>
            <a:off x="2267744" y="6092758"/>
            <a:ext cx="6336704" cy="432048"/>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9463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Resources</a:t>
            </a:r>
            <a:endParaRPr lang="zh-CN" altLang="en-US" dirty="0"/>
          </a:p>
        </p:txBody>
      </p:sp>
      <p:sp>
        <p:nvSpPr>
          <p:cNvPr id="3" name="内容占位符 2"/>
          <p:cNvSpPr>
            <a:spLocks noGrp="1"/>
          </p:cNvSpPr>
          <p:nvPr>
            <p:ph idx="1"/>
          </p:nvPr>
        </p:nvSpPr>
        <p:spPr/>
        <p:txBody>
          <a:bodyPr>
            <a:normAutofit/>
          </a:bodyPr>
          <a:lstStyle/>
          <a:p>
            <a:r>
              <a:rPr lang="en-US" altLang="zh-CN" dirty="0"/>
              <a:t>1. animation – blood and circulation: </a:t>
            </a:r>
          </a:p>
          <a:p>
            <a:r>
              <a:rPr lang="en-US" altLang="zh-CN" dirty="0">
                <a:hlinkClick r:id="rId2"/>
              </a:rPr>
              <a:t>http://inteleducationresources.intel.co.uk/content/keystage4/biology/pc/modules/blood_and_circulation/circulation</a:t>
            </a:r>
            <a:endParaRPr lang="en-US" altLang="zh-CN" dirty="0"/>
          </a:p>
          <a:p>
            <a:r>
              <a:rPr lang="en-US" altLang="zh-CN" dirty="0"/>
              <a:t>2. exercise on heart risks – further reading:</a:t>
            </a:r>
          </a:p>
          <a:p>
            <a:r>
              <a:rPr lang="en-US" altLang="zh-CN" dirty="0">
                <a:hlinkClick r:id="rId3"/>
              </a:rPr>
              <a:t>http://www.abpischools.org.uk/res/coResourceImport/resources04/heart/heart8.cfm</a:t>
            </a:r>
            <a:endParaRPr lang="en-US" altLang="zh-CN" dirty="0"/>
          </a:p>
          <a:p>
            <a:r>
              <a:rPr lang="en-US" altLang="zh-CN" dirty="0"/>
              <a:t>3. The Franklin Institute – further reading:</a:t>
            </a:r>
          </a:p>
          <a:p>
            <a:r>
              <a:rPr lang="en-US" altLang="zh-CN" dirty="0">
                <a:hlinkClick r:id="rId4"/>
              </a:rPr>
              <a:t>https://www.fi.edu/heart-engine-of-life</a:t>
            </a:r>
            <a:endParaRPr lang="en-US" altLang="zh-CN" dirty="0"/>
          </a:p>
        </p:txBody>
      </p:sp>
    </p:spTree>
    <p:extLst>
      <p:ext uri="{BB962C8B-B14F-4D97-AF65-F5344CB8AC3E}">
        <p14:creationId xmlns:p14="http://schemas.microsoft.com/office/powerpoint/2010/main" val="186242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circulatory system</a:t>
            </a:r>
          </a:p>
        </p:txBody>
      </p:sp>
      <p:pic>
        <p:nvPicPr>
          <p:cNvPr id="4" name="Content Placeholder 3" descr="blood_vessels_2.bmp"/>
          <p:cNvPicPr>
            <a:picLocks noGrp="1" noChangeAspect="1"/>
          </p:cNvPicPr>
          <p:nvPr>
            <p:ph idx="1"/>
          </p:nvPr>
        </p:nvPicPr>
        <p:blipFill>
          <a:blip r:embed="rId2" cstate="print"/>
          <a:stretch>
            <a:fillRect/>
          </a:stretch>
        </p:blipFill>
        <p:spPr>
          <a:xfrm>
            <a:off x="817551" y="1794753"/>
            <a:ext cx="5549900" cy="2413000"/>
          </a:xfrm>
        </p:spPr>
      </p:pic>
      <p:sp>
        <p:nvSpPr>
          <p:cNvPr id="5" name="TextBox 4"/>
          <p:cNvSpPr txBox="1"/>
          <p:nvPr/>
        </p:nvSpPr>
        <p:spPr>
          <a:xfrm>
            <a:off x="5239800" y="1397278"/>
            <a:ext cx="1979712" cy="369332"/>
          </a:xfrm>
          <a:prstGeom prst="rect">
            <a:avLst/>
          </a:prstGeom>
          <a:noFill/>
        </p:spPr>
        <p:txBody>
          <a:bodyPr wrap="square" rtlCol="0">
            <a:spAutoFit/>
          </a:bodyPr>
          <a:lstStyle/>
          <a:p>
            <a:r>
              <a:rPr lang="en-GB" dirty="0"/>
              <a:t>From the heart</a:t>
            </a:r>
          </a:p>
        </p:txBody>
      </p:sp>
      <p:sp>
        <p:nvSpPr>
          <p:cNvPr id="6" name="Rectangle 5"/>
          <p:cNvSpPr/>
          <p:nvPr/>
        </p:nvSpPr>
        <p:spPr>
          <a:xfrm>
            <a:off x="394962" y="1380051"/>
            <a:ext cx="2160240" cy="369332"/>
          </a:xfrm>
          <a:prstGeom prst="rect">
            <a:avLst/>
          </a:prstGeom>
        </p:spPr>
        <p:txBody>
          <a:bodyPr wrap="square">
            <a:spAutoFit/>
          </a:bodyPr>
          <a:lstStyle/>
          <a:p>
            <a:r>
              <a:rPr lang="en-GB" dirty="0"/>
              <a:t>Back to the heart</a:t>
            </a:r>
          </a:p>
        </p:txBody>
      </p:sp>
      <p:pic>
        <p:nvPicPr>
          <p:cNvPr id="7" name="图片 6">
            <a:extLst>
              <a:ext uri="{FF2B5EF4-FFF2-40B4-BE49-F238E27FC236}">
                <a16:creationId xmlns:a16="http://schemas.microsoft.com/office/drawing/2014/main" id="{0838AB47-B37C-A14C-9A3E-B61AB8F39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4253124"/>
            <a:ext cx="4176464" cy="2511165"/>
          </a:xfrm>
          <a:prstGeom prst="rect">
            <a:avLst/>
          </a:prstGeom>
        </p:spPr>
      </p:pic>
      <p:pic>
        <p:nvPicPr>
          <p:cNvPr id="9" name="图片 8">
            <a:extLst>
              <a:ext uri="{FF2B5EF4-FFF2-40B4-BE49-F238E27FC236}">
                <a16:creationId xmlns:a16="http://schemas.microsoft.com/office/drawing/2014/main" id="{122F66F3-02C7-2B46-A998-3A74430E90D4}"/>
              </a:ext>
            </a:extLst>
          </p:cNvPr>
          <p:cNvPicPr>
            <a:picLocks noChangeAspect="1"/>
          </p:cNvPicPr>
          <p:nvPr/>
        </p:nvPicPr>
        <p:blipFill rotWithShape="1">
          <a:blip r:embed="rId4">
            <a:extLst>
              <a:ext uri="{28A0092B-C50C-407E-A947-70E740481C1C}">
                <a14:useLocalDpi xmlns:a14="http://schemas.microsoft.com/office/drawing/2010/main" val="0"/>
              </a:ext>
            </a:extLst>
          </a:blip>
          <a:srcRect b="11737"/>
          <a:stretch/>
        </p:blipFill>
        <p:spPr>
          <a:xfrm>
            <a:off x="5674277" y="3717032"/>
            <a:ext cx="3469723" cy="3127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ppt_y</p:attrName>
                                        </p:attrNameLst>
                                      </p:cBhvr>
                                      <p:tavLst>
                                        <p:tav tm="0">
                                          <p:val>
                                            <p:strVal val="#ppt_y+#ppt_h*1.125000"/>
                                          </p:val>
                                        </p:tav>
                                        <p:tav tm="100000">
                                          <p:val>
                                            <p:strVal val="#ppt_y"/>
                                          </p:val>
                                        </p:tav>
                                      </p:tavLst>
                                    </p:anim>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C2789-76B0-3B4A-90E2-B0D4CDD1D9B3}"/>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ED45B0B2-3C1F-4148-8317-E49A60152575}"/>
              </a:ext>
            </a:extLst>
          </p:cNvPr>
          <p:cNvPicPr>
            <a:picLocks noChangeAspect="1"/>
          </p:cNvPicPr>
          <p:nvPr/>
        </p:nvPicPr>
        <p:blipFill>
          <a:blip r:embed="rId2"/>
          <a:stretch>
            <a:fillRect/>
          </a:stretch>
        </p:blipFill>
        <p:spPr>
          <a:xfrm>
            <a:off x="265563" y="0"/>
            <a:ext cx="8612873" cy="6858000"/>
          </a:xfrm>
          <a:prstGeom prst="rect">
            <a:avLst/>
          </a:prstGeom>
        </p:spPr>
      </p:pic>
      <p:sp>
        <p:nvSpPr>
          <p:cNvPr id="4" name="圆角矩形 3">
            <a:extLst>
              <a:ext uri="{FF2B5EF4-FFF2-40B4-BE49-F238E27FC236}">
                <a16:creationId xmlns:a16="http://schemas.microsoft.com/office/drawing/2014/main" id="{A063D60B-7050-584A-B620-5B6654C0A65A}"/>
              </a:ext>
            </a:extLst>
          </p:cNvPr>
          <p:cNvSpPr/>
          <p:nvPr/>
        </p:nvSpPr>
        <p:spPr>
          <a:xfrm>
            <a:off x="7308304" y="332656"/>
            <a:ext cx="1584176" cy="432048"/>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圆角矩形 4">
            <a:extLst>
              <a:ext uri="{FF2B5EF4-FFF2-40B4-BE49-F238E27FC236}">
                <a16:creationId xmlns:a16="http://schemas.microsoft.com/office/drawing/2014/main" id="{9220EE2B-298E-8642-8021-0BD5BFD19E5F}"/>
              </a:ext>
            </a:extLst>
          </p:cNvPr>
          <p:cNvSpPr/>
          <p:nvPr/>
        </p:nvSpPr>
        <p:spPr>
          <a:xfrm>
            <a:off x="7668343" y="1097360"/>
            <a:ext cx="1210093" cy="1899591"/>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圆角矩形 5">
            <a:extLst>
              <a:ext uri="{FF2B5EF4-FFF2-40B4-BE49-F238E27FC236}">
                <a16:creationId xmlns:a16="http://schemas.microsoft.com/office/drawing/2014/main" id="{390B78FB-8280-E449-8A24-5C40D80FA505}"/>
              </a:ext>
            </a:extLst>
          </p:cNvPr>
          <p:cNvSpPr/>
          <p:nvPr/>
        </p:nvSpPr>
        <p:spPr>
          <a:xfrm>
            <a:off x="249867" y="1628800"/>
            <a:ext cx="1441813" cy="2592288"/>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D0938245-5482-7A4D-8B29-9E80317D82DE}"/>
              </a:ext>
            </a:extLst>
          </p:cNvPr>
          <p:cNvSpPr/>
          <p:nvPr/>
        </p:nvSpPr>
        <p:spPr>
          <a:xfrm>
            <a:off x="325918" y="548680"/>
            <a:ext cx="1725801" cy="432048"/>
          </a:xfrm>
          <a:prstGeom prst="round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06039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 circulation</a:t>
            </a:r>
          </a:p>
        </p:txBody>
      </p:sp>
      <p:sp>
        <p:nvSpPr>
          <p:cNvPr id="3" name="Content Placeholder 2"/>
          <p:cNvSpPr>
            <a:spLocks noGrp="1"/>
          </p:cNvSpPr>
          <p:nvPr>
            <p:ph idx="1"/>
          </p:nvPr>
        </p:nvSpPr>
        <p:spPr>
          <a:xfrm>
            <a:off x="395536" y="2420888"/>
            <a:ext cx="3349665" cy="2773412"/>
          </a:xfrm>
        </p:spPr>
        <p:txBody>
          <a:bodyPr/>
          <a:lstStyle/>
          <a:p>
            <a:r>
              <a:rPr lang="en-GB" dirty="0"/>
              <a:t>In </a:t>
            </a:r>
            <a:r>
              <a:rPr lang="en-GB" b="1" dirty="0"/>
              <a:t>fish</a:t>
            </a:r>
            <a:r>
              <a:rPr lang="en-GB" dirty="0"/>
              <a:t> there is a </a:t>
            </a:r>
            <a:r>
              <a:rPr lang="en-GB" b="1" dirty="0"/>
              <a:t>single circulatory system</a:t>
            </a:r>
            <a:r>
              <a:rPr lang="en-GB" dirty="0"/>
              <a:t>.</a:t>
            </a:r>
          </a:p>
          <a:p>
            <a:r>
              <a:rPr lang="en-GB" dirty="0"/>
              <a:t>Blood leaves the heart and travels to the gills, where it picks up oxygen, before continuing around the body. </a:t>
            </a:r>
          </a:p>
        </p:txBody>
      </p:sp>
      <p:pic>
        <p:nvPicPr>
          <p:cNvPr id="4" name="Picture 3" descr="fish2.jpg"/>
          <p:cNvPicPr>
            <a:picLocks noChangeAspect="1"/>
          </p:cNvPicPr>
          <p:nvPr/>
        </p:nvPicPr>
        <p:blipFill>
          <a:blip r:embed="rId2" cstate="print"/>
          <a:stretch>
            <a:fillRect/>
          </a:stretch>
        </p:blipFill>
        <p:spPr>
          <a:xfrm>
            <a:off x="3923928" y="1988840"/>
            <a:ext cx="5041900" cy="32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Double circulation</a:t>
            </a:r>
          </a:p>
        </p:txBody>
      </p:sp>
      <p:sp>
        <p:nvSpPr>
          <p:cNvPr id="3" name="Content Placeholder 2"/>
          <p:cNvSpPr>
            <a:spLocks noGrp="1"/>
          </p:cNvSpPr>
          <p:nvPr>
            <p:ph idx="1"/>
          </p:nvPr>
        </p:nvSpPr>
        <p:spPr>
          <a:xfrm>
            <a:off x="457200" y="1600200"/>
            <a:ext cx="8229600" cy="4853136"/>
          </a:xfrm>
        </p:spPr>
        <p:txBody>
          <a:bodyPr>
            <a:normAutofit/>
          </a:bodyPr>
          <a:lstStyle/>
          <a:p>
            <a:r>
              <a:rPr lang="en-GB" sz="2000" dirty="0"/>
              <a:t>Mammals have a </a:t>
            </a:r>
            <a:r>
              <a:rPr lang="en-GB" sz="2000" b="1" dirty="0"/>
              <a:t>double circulatory system </a:t>
            </a:r>
            <a:r>
              <a:rPr lang="en-GB" sz="2000" dirty="0"/>
              <a:t>means that blood travels through the heart </a:t>
            </a:r>
            <a:r>
              <a:rPr lang="en-GB" sz="2000" b="1" dirty="0"/>
              <a:t>twice</a:t>
            </a:r>
            <a:r>
              <a:rPr lang="en-GB" sz="2000" dirty="0"/>
              <a:t> on each circuit of the body.</a:t>
            </a:r>
          </a:p>
          <a:p>
            <a:r>
              <a:rPr lang="en-GB" sz="2000" dirty="0"/>
              <a:t>There is a </a:t>
            </a:r>
            <a:r>
              <a:rPr lang="en-GB" sz="2000" b="1" dirty="0"/>
              <a:t>low pressure </a:t>
            </a:r>
            <a:r>
              <a:rPr lang="en-GB" sz="2000" dirty="0"/>
              <a:t>circulation that takes blood to the </a:t>
            </a:r>
            <a:r>
              <a:rPr lang="en-GB" sz="2000" b="1" dirty="0"/>
              <a:t>lungs</a:t>
            </a:r>
            <a:r>
              <a:rPr lang="en-GB" sz="2000" dirty="0"/>
              <a:t> to pick up oxygen, then returns it to the heart - </a:t>
            </a:r>
            <a:r>
              <a:rPr lang="en-GB" sz="2000" b="1" dirty="0"/>
              <a:t>pulmonary system</a:t>
            </a:r>
            <a:r>
              <a:rPr lang="en-GB" sz="2000" dirty="0"/>
              <a:t>.</a:t>
            </a:r>
          </a:p>
          <a:p>
            <a:r>
              <a:rPr lang="en-GB" sz="2000" dirty="0"/>
              <a:t>There is a </a:t>
            </a:r>
            <a:r>
              <a:rPr lang="en-GB" sz="2000" b="1" dirty="0"/>
              <a:t>high pressure </a:t>
            </a:r>
            <a:r>
              <a:rPr lang="en-GB" sz="2000" dirty="0"/>
              <a:t>circulation to the </a:t>
            </a:r>
            <a:r>
              <a:rPr lang="en-GB" sz="2000" b="1" dirty="0"/>
              <a:t>body tissues </a:t>
            </a:r>
            <a:r>
              <a:rPr lang="en-GB" sz="2000" dirty="0"/>
              <a:t>and back to the heart - </a:t>
            </a:r>
            <a:r>
              <a:rPr lang="en-GB" sz="2000" b="1" dirty="0"/>
              <a:t>systemic system</a:t>
            </a:r>
            <a:r>
              <a:rPr lang="en-GB"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0006"/>
            <a:ext cx="3682752" cy="1143000"/>
          </a:xfrm>
        </p:spPr>
        <p:txBody>
          <a:bodyPr>
            <a:normAutofit fontScale="90000"/>
          </a:bodyPr>
          <a:lstStyle/>
          <a:p>
            <a:pPr algn="l"/>
            <a:r>
              <a:rPr lang="en-GB" dirty="0"/>
              <a:t>Double circulation</a:t>
            </a:r>
          </a:p>
        </p:txBody>
      </p:sp>
      <p:pic>
        <p:nvPicPr>
          <p:cNvPr id="4" name="Content Placeholder 3" descr="circulation.bmp"/>
          <p:cNvPicPr>
            <a:picLocks noGrp="1" noChangeAspect="1"/>
          </p:cNvPicPr>
          <p:nvPr>
            <p:ph idx="1"/>
          </p:nvPr>
        </p:nvPicPr>
        <p:blipFill>
          <a:blip r:embed="rId2" cstate="print"/>
          <a:srcRect l="5303" r="6308"/>
          <a:stretch>
            <a:fillRect/>
          </a:stretch>
        </p:blipFill>
        <p:spPr>
          <a:xfrm>
            <a:off x="3419872" y="71461"/>
            <a:ext cx="5350083" cy="6725441"/>
          </a:xfrm>
        </p:spPr>
      </p:pic>
      <p:sp>
        <p:nvSpPr>
          <p:cNvPr id="5" name="TextBox 4"/>
          <p:cNvSpPr txBox="1"/>
          <p:nvPr/>
        </p:nvSpPr>
        <p:spPr>
          <a:xfrm>
            <a:off x="7956376" y="1268760"/>
            <a:ext cx="1008112" cy="646331"/>
          </a:xfrm>
          <a:prstGeom prst="rect">
            <a:avLst/>
          </a:prstGeom>
          <a:noFill/>
        </p:spPr>
        <p:txBody>
          <a:bodyPr wrap="square" rtlCol="0">
            <a:spAutoFit/>
          </a:bodyPr>
          <a:lstStyle/>
          <a:p>
            <a:r>
              <a:rPr lang="en-GB" dirty="0"/>
              <a:t>Lower pressure</a:t>
            </a:r>
          </a:p>
        </p:txBody>
      </p:sp>
      <p:sp>
        <p:nvSpPr>
          <p:cNvPr id="6" name="TextBox 5"/>
          <p:cNvSpPr txBox="1"/>
          <p:nvPr/>
        </p:nvSpPr>
        <p:spPr>
          <a:xfrm>
            <a:off x="8028384" y="4437112"/>
            <a:ext cx="1008112" cy="646331"/>
          </a:xfrm>
          <a:prstGeom prst="rect">
            <a:avLst/>
          </a:prstGeom>
          <a:noFill/>
        </p:spPr>
        <p:txBody>
          <a:bodyPr wrap="square" rtlCol="0">
            <a:spAutoFit/>
          </a:bodyPr>
          <a:lstStyle/>
          <a:p>
            <a:r>
              <a:rPr lang="en-GB" dirty="0"/>
              <a:t>Higher pressure</a:t>
            </a:r>
          </a:p>
        </p:txBody>
      </p:sp>
      <p:sp>
        <p:nvSpPr>
          <p:cNvPr id="7" name="TextBox 6"/>
          <p:cNvSpPr txBox="1"/>
          <p:nvPr/>
        </p:nvSpPr>
        <p:spPr>
          <a:xfrm>
            <a:off x="142844" y="2060848"/>
            <a:ext cx="3214710" cy="2246769"/>
          </a:xfrm>
          <a:prstGeom prst="rect">
            <a:avLst/>
          </a:prstGeom>
          <a:noFill/>
        </p:spPr>
        <p:txBody>
          <a:bodyPr wrap="square" rtlCol="0">
            <a:spAutoFit/>
          </a:bodyPr>
          <a:lstStyle/>
          <a:p>
            <a:r>
              <a:rPr lang="en-GB" sz="2000" dirty="0"/>
              <a:t>Mammals, including humans, have a double circulation system.</a:t>
            </a:r>
          </a:p>
          <a:p>
            <a:endParaRPr lang="en-GB" sz="2000" dirty="0"/>
          </a:p>
          <a:p>
            <a:r>
              <a:rPr lang="en-GB" sz="2000" dirty="0"/>
              <a:t>Blood travels through the heart </a:t>
            </a:r>
            <a:r>
              <a:rPr lang="en-GB" sz="2000" b="1" dirty="0"/>
              <a:t>twice</a:t>
            </a:r>
            <a:r>
              <a:rPr lang="en-GB" sz="2000" dirty="0"/>
              <a:t> on each circulation of the body.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uild="p"/>
    </p:bldLst>
  </p:timing>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02FBD0BF5A998E4FBF3D7F1E0E7141BA" ma:contentTypeVersion="11" ma:contentTypeDescription="新建文档。" ma:contentTypeScope="" ma:versionID="c6c7ed5c77c9291f2fdf62bce5ac81ae">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8a37169b12d21c820ba7e18fcacb444a"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享对象详细信息"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80B3C7-204E-439B-8D3C-B1181AAA3B74}"/>
</file>

<file path=customXml/itemProps2.xml><?xml version="1.0" encoding="utf-8"?>
<ds:datastoreItem xmlns:ds="http://schemas.openxmlformats.org/officeDocument/2006/customXml" ds:itemID="{C992B5C0-E882-4A44-A013-C6449693F0A8}"/>
</file>

<file path=customXml/itemProps3.xml><?xml version="1.0" encoding="utf-8"?>
<ds:datastoreItem xmlns:ds="http://schemas.openxmlformats.org/officeDocument/2006/customXml" ds:itemID="{2123E2A0-5F93-4CA0-A737-3183DE507DE2}"/>
</file>

<file path=docProps/app.xml><?xml version="1.0" encoding="utf-8"?>
<Properties xmlns="http://schemas.openxmlformats.org/officeDocument/2006/extended-properties" xmlns:vt="http://schemas.openxmlformats.org/officeDocument/2006/docPropsVTypes">
  <Template>{34B70931-AD90-FD4C-921E-DC127983F266}tf10001069</Template>
  <TotalTime>19347</TotalTime>
  <Words>2357</Words>
  <Application>Microsoft Macintosh PowerPoint</Application>
  <PresentationFormat>全屏显示(4:3)</PresentationFormat>
  <Paragraphs>302</Paragraphs>
  <Slides>45</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Arial</vt:lpstr>
      <vt:lpstr>Calibri</vt:lpstr>
      <vt:lpstr>Century Gothic</vt:lpstr>
      <vt:lpstr>verdana</vt:lpstr>
      <vt:lpstr>Wingdings 3</vt:lpstr>
      <vt:lpstr>丝状</vt:lpstr>
      <vt:lpstr>Transport in humans -  The circulatory system</vt:lpstr>
      <vt:lpstr>Question list part I</vt:lpstr>
      <vt:lpstr>Question list part II</vt:lpstr>
      <vt:lpstr>The circulatory system</vt:lpstr>
      <vt:lpstr>The circulatory system</vt:lpstr>
      <vt:lpstr>PowerPoint 演示文稿</vt:lpstr>
      <vt:lpstr>Single circulation</vt:lpstr>
      <vt:lpstr>Double circulation</vt:lpstr>
      <vt:lpstr>Double circulation</vt:lpstr>
      <vt:lpstr>Double circulation – pulmonary system</vt:lpstr>
      <vt:lpstr>Advantages of a double circulation</vt:lpstr>
      <vt:lpstr>The heart structure</vt:lpstr>
      <vt:lpstr>The heart structure</vt:lpstr>
      <vt:lpstr>Blood circulation</vt:lpstr>
      <vt:lpstr>Blood circulation</vt:lpstr>
      <vt:lpstr>The heart structure – cardiac muscle</vt:lpstr>
      <vt:lpstr>PowerPoint 演示文稿</vt:lpstr>
      <vt:lpstr>The muscular walls</vt:lpstr>
      <vt:lpstr>The muscular walls</vt:lpstr>
      <vt:lpstr>Cardiac cycle – 3 stages</vt:lpstr>
      <vt:lpstr>Cardiac cycle – 3 stages</vt:lpstr>
      <vt:lpstr>Cardiac cycle – 3 stages</vt:lpstr>
      <vt:lpstr>PowerPoint 演示文稿</vt:lpstr>
      <vt:lpstr>The heart structure</vt:lpstr>
      <vt:lpstr>Heart beat</vt:lpstr>
      <vt:lpstr>cardiac arrest</vt:lpstr>
      <vt:lpstr>Pacemaker</vt:lpstr>
      <vt:lpstr>Detect heart activity</vt:lpstr>
      <vt:lpstr>The coronary artery</vt:lpstr>
      <vt:lpstr>Coronary heart disease (CHD)</vt:lpstr>
      <vt:lpstr>Heart disease and preventing</vt:lpstr>
      <vt:lpstr>Treating CHD</vt:lpstr>
      <vt:lpstr>PowerPoint 演示文稿</vt:lpstr>
      <vt:lpstr>PowerPoint 演示文稿</vt:lpstr>
      <vt:lpstr>Blood vessels</vt:lpstr>
      <vt:lpstr>Blood vessels</vt:lpstr>
      <vt:lpstr>PowerPoint 演示文稿</vt:lpstr>
      <vt:lpstr>Arteries</vt:lpstr>
      <vt:lpstr>Arteries</vt:lpstr>
      <vt:lpstr>Veins</vt:lpstr>
      <vt:lpstr>Veins</vt:lpstr>
      <vt:lpstr>Important arteries and veins</vt:lpstr>
      <vt:lpstr>Capillaries</vt:lpstr>
      <vt:lpstr>PowerPoint 演示文稿</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in Humans</dc:title>
  <dc:creator>c.curtis</dc:creator>
  <cp:lastModifiedBy>柴 文婷</cp:lastModifiedBy>
  <cp:revision>175</cp:revision>
  <dcterms:created xsi:type="dcterms:W3CDTF">2013-03-04T08:00:55Z</dcterms:created>
  <dcterms:modified xsi:type="dcterms:W3CDTF">2021-03-31T01:43:04Z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